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Poppins Bold" charset="1" panose="00000800000000000000"/>
      <p:regular r:id="rId32"/>
    </p:embeddedFont>
    <p:embeddedFont>
      <p:font typeface="Poppins" charset="1" panose="00000500000000000000"/>
      <p:regular r:id="rId33"/>
    </p:embeddedFont>
    <p:embeddedFont>
      <p:font typeface="Canva Sans" charset="1" panose="020B0503030501040103"/>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645049" y="3431661"/>
            <a:ext cx="10718533" cy="9941439"/>
          </a:xfrm>
          <a:custGeom>
            <a:avLst/>
            <a:gdLst/>
            <a:ahLst/>
            <a:cxnLst/>
            <a:rect r="r" b="b" t="t" l="l"/>
            <a:pathLst>
              <a:path h="9941439" w="10718533">
                <a:moveTo>
                  <a:pt x="0" y="0"/>
                </a:moveTo>
                <a:lnTo>
                  <a:pt x="10718533" y="0"/>
                </a:lnTo>
                <a:lnTo>
                  <a:pt x="10718533" y="9941439"/>
                </a:lnTo>
                <a:lnTo>
                  <a:pt x="0" y="9941439"/>
                </a:lnTo>
                <a:lnTo>
                  <a:pt x="0" y="0"/>
                </a:lnTo>
                <a:close/>
              </a:path>
            </a:pathLst>
          </a:custGeom>
          <a:blipFill>
            <a:blip r:embed="rId2"/>
            <a:stretch>
              <a:fillRect l="0" t="0" r="0" b="0"/>
            </a:stretch>
          </a:blipFill>
        </p:spPr>
      </p:sp>
      <p:grpSp>
        <p:nvGrpSpPr>
          <p:cNvPr name="Group 3" id="3"/>
          <p:cNvGrpSpPr/>
          <p:nvPr/>
        </p:nvGrpSpPr>
        <p:grpSpPr>
          <a:xfrm rot="0">
            <a:off x="12536199" y="2349521"/>
            <a:ext cx="3879540" cy="387954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9FF">
                    <a:alpha val="100000"/>
                  </a:srgbClr>
                </a:gs>
                <a:gs pos="100000">
                  <a:srgbClr val="9468FF">
                    <a:alpha val="100000"/>
                  </a:srgbClr>
                </a:gs>
              </a:gsLst>
              <a:path path="circle">
                <a:fillToRect l="0" r="100000" t="0" b="100000"/>
              </a:path>
              <a:tileRect r="0" l="-100000" b="0" t="-100000"/>
            </a:gra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6" id="6"/>
          <p:cNvSpPr txBox="true"/>
          <p:nvPr/>
        </p:nvSpPr>
        <p:spPr>
          <a:xfrm rot="0">
            <a:off x="1304666" y="3437510"/>
            <a:ext cx="10744805" cy="2791552"/>
          </a:xfrm>
          <a:prstGeom prst="rect">
            <a:avLst/>
          </a:prstGeom>
        </p:spPr>
        <p:txBody>
          <a:bodyPr anchor="t" rtlCol="false" tIns="0" lIns="0" bIns="0" rIns="0">
            <a:spAutoFit/>
          </a:bodyPr>
          <a:lstStyle/>
          <a:p>
            <a:pPr algn="just" marL="0" indent="0" lvl="0">
              <a:lnSpc>
                <a:spcPts val="10580"/>
              </a:lnSpc>
            </a:pPr>
            <a:r>
              <a:rPr lang="en-US" b="true" sz="9446">
                <a:solidFill>
                  <a:srgbClr val="FFFFFF"/>
                </a:solidFill>
                <a:latin typeface="Poppins Bold"/>
                <a:ea typeface="Poppins Bold"/>
                <a:cs typeface="Poppins Bold"/>
                <a:sym typeface="Poppins Bold"/>
              </a:rPr>
              <a:t>AI                      Safety and Ethics</a:t>
            </a:r>
          </a:p>
        </p:txBody>
      </p:sp>
      <p:sp>
        <p:nvSpPr>
          <p:cNvPr name="AutoShape 7" id="7"/>
          <p:cNvSpPr/>
          <p:nvPr/>
        </p:nvSpPr>
        <p:spPr>
          <a:xfrm flipV="true">
            <a:off x="3751480" y="4091339"/>
            <a:ext cx="5851178" cy="19050"/>
          </a:xfrm>
          <a:prstGeom prst="line">
            <a:avLst/>
          </a:prstGeom>
          <a:ln cap="flat" w="38100">
            <a:gradFill>
              <a:gsLst>
                <a:gs pos="0">
                  <a:srgbClr val="FFFFFF">
                    <a:alpha val="100000"/>
                  </a:srgbClr>
                </a:gs>
                <a:gs pos="100000">
                  <a:srgbClr val="D4D2D2">
                    <a:alpha val="100000"/>
                  </a:srgbClr>
                </a:gs>
              </a:gsLst>
              <a:lin ang="0"/>
            </a:gradFill>
            <a:prstDash val="solid"/>
            <a:headEnd type="none" len="sm" w="sm"/>
            <a:tailEnd type="none" len="sm" w="sm"/>
          </a:ln>
        </p:spPr>
      </p:sp>
      <p:grpSp>
        <p:nvGrpSpPr>
          <p:cNvPr name="Group 8" id="8"/>
          <p:cNvGrpSpPr/>
          <p:nvPr/>
        </p:nvGrpSpPr>
        <p:grpSpPr>
          <a:xfrm rot="0">
            <a:off x="9524802" y="7929531"/>
            <a:ext cx="1787370" cy="1787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10" id="10"/>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Freeform 11" id="11"/>
          <p:cNvSpPr/>
          <p:nvPr/>
        </p:nvSpPr>
        <p:spPr>
          <a:xfrm flipH="false" flipV="false" rot="0">
            <a:off x="13773552" y="6722848"/>
            <a:ext cx="6456181" cy="5988108"/>
          </a:xfrm>
          <a:custGeom>
            <a:avLst/>
            <a:gdLst/>
            <a:ahLst/>
            <a:cxnLst/>
            <a:rect r="r" b="b" t="t" l="l"/>
            <a:pathLst>
              <a:path h="5988108" w="6456181">
                <a:moveTo>
                  <a:pt x="0" y="0"/>
                </a:moveTo>
                <a:lnTo>
                  <a:pt x="6456181" y="0"/>
                </a:lnTo>
                <a:lnTo>
                  <a:pt x="6456181" y="5988107"/>
                </a:lnTo>
                <a:lnTo>
                  <a:pt x="0" y="5988107"/>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025195" y="-6789202"/>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sp>
        <p:nvSpPr>
          <p:cNvPr name="TextBox 3" id="3"/>
          <p:cNvSpPr txBox="true"/>
          <p:nvPr/>
        </p:nvSpPr>
        <p:spPr>
          <a:xfrm rot="0">
            <a:off x="1028700" y="3048000"/>
            <a:ext cx="13440477" cy="6286500"/>
          </a:xfrm>
          <a:prstGeom prst="rect">
            <a:avLst/>
          </a:prstGeom>
        </p:spPr>
        <p:txBody>
          <a:bodyPr anchor="t" rtlCol="false" tIns="0" lIns="0" bIns="0" rIns="0">
            <a:spAutoFit/>
          </a:bodyPr>
          <a:lstStyle/>
          <a:p>
            <a:pPr algn="l">
              <a:lnSpc>
                <a:spcPts val="4080"/>
              </a:lnSpc>
            </a:pPr>
            <a:r>
              <a:rPr lang="en-US" sz="3400" b="true">
                <a:solidFill>
                  <a:srgbClr val="FFFFFF"/>
                </a:solidFill>
                <a:latin typeface="Poppins Bold"/>
                <a:ea typeface="Poppins Bold"/>
                <a:cs typeface="Poppins Bold"/>
                <a:sym typeface="Poppins Bold"/>
              </a:rPr>
              <a:t>📌Imp</a:t>
            </a:r>
            <a:r>
              <a:rPr lang="en-US" b="true" sz="3400">
                <a:solidFill>
                  <a:srgbClr val="FFFFFF"/>
                </a:solidFill>
                <a:latin typeface="Poppins Bold"/>
                <a:ea typeface="Poppins Bold"/>
                <a:cs typeface="Poppins Bold"/>
                <a:sym typeface="Poppins Bold"/>
              </a:rPr>
              <a:t>act of AI Bias:</a:t>
            </a:r>
          </a:p>
          <a:p>
            <a:pPr algn="l">
              <a:lnSpc>
                <a:spcPts val="4080"/>
              </a:lnSpc>
            </a:pPr>
            <a:r>
              <a:rPr lang="en-US" b="true" sz="3400">
                <a:solidFill>
                  <a:srgbClr val="FFFFFF"/>
                </a:solidFill>
                <a:latin typeface="Poppins Bold"/>
                <a:ea typeface="Poppins Bold"/>
                <a:cs typeface="Poppins Bold"/>
                <a:sym typeface="Poppins Bold"/>
              </a:rPr>
              <a:t>Discrimination:</a:t>
            </a:r>
            <a:r>
              <a:rPr lang="en-US" sz="3400">
                <a:solidFill>
                  <a:srgbClr val="FFFFFF"/>
                </a:solidFill>
                <a:latin typeface="Poppins"/>
                <a:ea typeface="Poppins"/>
                <a:cs typeface="Poppins"/>
                <a:sym typeface="Poppins"/>
              </a:rPr>
              <a:t> AI can unfairly target or exclude specific groups, especially minorities.</a:t>
            </a:r>
          </a:p>
          <a:p>
            <a:pPr algn="l">
              <a:lnSpc>
                <a:spcPts val="4420"/>
              </a:lnSpc>
            </a:pPr>
            <a:r>
              <a:rPr lang="en-US" b="true" sz="3400">
                <a:solidFill>
                  <a:srgbClr val="FFFFFF"/>
                </a:solidFill>
                <a:latin typeface="Poppins Bold"/>
                <a:ea typeface="Poppins Bold"/>
                <a:cs typeface="Poppins Bold"/>
                <a:sym typeface="Poppins Bold"/>
              </a:rPr>
              <a:t>Reinforcement of Inequality:</a:t>
            </a:r>
            <a:r>
              <a:rPr lang="en-US" sz="3400">
                <a:solidFill>
                  <a:srgbClr val="FFFFFF"/>
                </a:solidFill>
                <a:latin typeface="Poppins"/>
                <a:ea typeface="Poppins"/>
                <a:cs typeface="Poppins"/>
                <a:sym typeface="Poppins"/>
              </a:rPr>
              <a:t> AI can perpetuate stereotypes in areas like hiring and healthcare.</a:t>
            </a:r>
          </a:p>
          <a:p>
            <a:pPr algn="l">
              <a:lnSpc>
                <a:spcPts val="4080"/>
              </a:lnSpc>
            </a:pPr>
            <a:r>
              <a:rPr lang="en-US" b="true" sz="3400">
                <a:solidFill>
                  <a:srgbClr val="FFFFFF"/>
                </a:solidFill>
                <a:latin typeface="Poppins Bold"/>
                <a:ea typeface="Poppins Bold"/>
                <a:cs typeface="Poppins Bold"/>
                <a:sym typeface="Poppins Bold"/>
              </a:rPr>
              <a:t>Loss of Trust:</a:t>
            </a:r>
            <a:r>
              <a:rPr lang="en-US" sz="3400">
                <a:solidFill>
                  <a:srgbClr val="FFFFFF"/>
                </a:solidFill>
                <a:latin typeface="Poppins"/>
                <a:ea typeface="Poppins"/>
                <a:cs typeface="Poppins"/>
                <a:sym typeface="Poppins"/>
              </a:rPr>
              <a:t> Users may lose confidence in biased AI systems.</a:t>
            </a:r>
          </a:p>
          <a:p>
            <a:pPr algn="l">
              <a:lnSpc>
                <a:spcPts val="4080"/>
              </a:lnSpc>
            </a:pPr>
          </a:p>
          <a:p>
            <a:pPr algn="l">
              <a:lnSpc>
                <a:spcPts val="4080"/>
              </a:lnSpc>
            </a:pPr>
            <a:r>
              <a:rPr lang="en-US" sz="3400">
                <a:solidFill>
                  <a:srgbClr val="FFFFFF"/>
                </a:solidFill>
                <a:latin typeface="Poppins"/>
                <a:ea typeface="Poppins"/>
                <a:cs typeface="Poppins"/>
                <a:sym typeface="Poppins"/>
              </a:rPr>
              <a:t>📌</a:t>
            </a:r>
            <a:r>
              <a:rPr lang="en-US" b="true" sz="3400">
                <a:solidFill>
                  <a:srgbClr val="FFFFFF"/>
                </a:solidFill>
                <a:latin typeface="Poppins Bold"/>
                <a:ea typeface="Poppins Bold"/>
                <a:cs typeface="Poppins Bold"/>
                <a:sym typeface="Poppins Bold"/>
              </a:rPr>
              <a:t>Promoting Fairness in AI:</a:t>
            </a:r>
          </a:p>
          <a:p>
            <a:pPr algn="l">
              <a:lnSpc>
                <a:spcPts val="4080"/>
              </a:lnSpc>
            </a:pPr>
            <a:r>
              <a:rPr lang="en-US" b="true" sz="3400">
                <a:solidFill>
                  <a:srgbClr val="FFFFFF"/>
                </a:solidFill>
                <a:latin typeface="Poppins Bold"/>
                <a:ea typeface="Poppins Bold"/>
                <a:cs typeface="Poppins Bold"/>
                <a:sym typeface="Poppins Bold"/>
              </a:rPr>
              <a:t>Diverse Data:</a:t>
            </a:r>
            <a:r>
              <a:rPr lang="en-US" sz="3400">
                <a:solidFill>
                  <a:srgbClr val="FFFFFF"/>
                </a:solidFill>
                <a:latin typeface="Poppins"/>
                <a:ea typeface="Poppins"/>
                <a:cs typeface="Poppins"/>
                <a:sym typeface="Poppins"/>
              </a:rPr>
              <a:t> Use inclusive data to reduce bias.</a:t>
            </a:r>
          </a:p>
          <a:p>
            <a:pPr algn="l">
              <a:lnSpc>
                <a:spcPts val="4080"/>
              </a:lnSpc>
            </a:pPr>
            <a:r>
              <a:rPr lang="en-US" b="true" sz="3400">
                <a:solidFill>
                  <a:srgbClr val="FFFFFF"/>
                </a:solidFill>
                <a:latin typeface="Poppins Bold"/>
                <a:ea typeface="Poppins Bold"/>
                <a:cs typeface="Poppins Bold"/>
                <a:sym typeface="Poppins Bold"/>
              </a:rPr>
              <a:t>Bias Audits:</a:t>
            </a:r>
            <a:r>
              <a:rPr lang="en-US" sz="3400">
                <a:solidFill>
                  <a:srgbClr val="FFFFFF"/>
                </a:solidFill>
                <a:latin typeface="Poppins"/>
                <a:ea typeface="Poppins"/>
                <a:cs typeface="Poppins"/>
                <a:sym typeface="Poppins"/>
              </a:rPr>
              <a:t> Regularly test AI for biased outcomes.</a:t>
            </a:r>
          </a:p>
          <a:p>
            <a:pPr algn="l">
              <a:lnSpc>
                <a:spcPts val="4080"/>
              </a:lnSpc>
            </a:pPr>
            <a:r>
              <a:rPr lang="en-US" b="true" sz="3400">
                <a:solidFill>
                  <a:srgbClr val="FFFFFF"/>
                </a:solidFill>
                <a:latin typeface="Poppins Bold"/>
                <a:ea typeface="Poppins Bold"/>
                <a:cs typeface="Poppins Bold"/>
                <a:sym typeface="Poppins Bold"/>
              </a:rPr>
              <a:t>Fair Algorithms:</a:t>
            </a:r>
            <a:r>
              <a:rPr lang="en-US" sz="3400">
                <a:solidFill>
                  <a:srgbClr val="FFFFFF"/>
                </a:solidFill>
                <a:latin typeface="Poppins"/>
                <a:ea typeface="Poppins"/>
                <a:cs typeface="Poppins"/>
                <a:sym typeface="Poppins"/>
              </a:rPr>
              <a:t> Design algorithms to ensure fairness.</a:t>
            </a:r>
          </a:p>
          <a:p>
            <a:pPr algn="l">
              <a:lnSpc>
                <a:spcPts val="4080"/>
              </a:lnSpc>
            </a:pPr>
            <a:r>
              <a:rPr lang="en-US" b="true" sz="3400">
                <a:solidFill>
                  <a:srgbClr val="FFFFFF"/>
                </a:solidFill>
                <a:latin typeface="Poppins Bold"/>
                <a:ea typeface="Poppins Bold"/>
                <a:cs typeface="Poppins Bold"/>
                <a:sym typeface="Poppins Bold"/>
              </a:rPr>
              <a:t>Transparency:</a:t>
            </a:r>
            <a:r>
              <a:rPr lang="en-US" sz="3400">
                <a:solidFill>
                  <a:srgbClr val="FFFFFF"/>
                </a:solidFill>
                <a:latin typeface="Poppins"/>
                <a:ea typeface="Poppins"/>
                <a:cs typeface="Poppins"/>
                <a:sym typeface="Poppins"/>
              </a:rPr>
              <a:t> Maintain openness in AI design and usage.</a:t>
            </a:r>
          </a:p>
        </p:txBody>
      </p:sp>
      <p:sp>
        <p:nvSpPr>
          <p:cNvPr name="TextBox 4" id="4"/>
          <p:cNvSpPr txBox="true"/>
          <p:nvPr/>
        </p:nvSpPr>
        <p:spPr>
          <a:xfrm rot="0">
            <a:off x="14469177" y="42191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5" id="5"/>
          <p:cNvSpPr/>
          <p:nvPr/>
        </p:nvSpPr>
        <p:spPr>
          <a:xfrm flipV="true">
            <a:off x="15289010" y="637798"/>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TextBox 6" id="6"/>
          <p:cNvSpPr txBox="true"/>
          <p:nvPr/>
        </p:nvSpPr>
        <p:spPr>
          <a:xfrm rot="0">
            <a:off x="1028700" y="1211191"/>
            <a:ext cx="10435787" cy="868680"/>
          </a:xfrm>
          <a:prstGeom prst="rect">
            <a:avLst/>
          </a:prstGeom>
        </p:spPr>
        <p:txBody>
          <a:bodyPr anchor="t" rtlCol="false" tIns="0" lIns="0" bIns="0" rIns="0">
            <a:spAutoFit/>
          </a:bodyPr>
          <a:lstStyle/>
          <a:p>
            <a:pPr algn="ctr">
              <a:lnSpc>
                <a:spcPts val="6719"/>
              </a:lnSpc>
              <a:spcBef>
                <a:spcPct val="0"/>
              </a:spcBef>
            </a:pPr>
            <a:r>
              <a:rPr lang="en-US" b="true" sz="4800">
                <a:solidFill>
                  <a:srgbClr val="FFFFFF"/>
                </a:solidFill>
                <a:latin typeface="Poppins Bold"/>
                <a:ea typeface="Poppins Bold"/>
                <a:cs typeface="Poppins Bold"/>
                <a:sym typeface="Poppins Bold"/>
              </a:rPr>
              <a:t>D</a:t>
            </a:r>
            <a:r>
              <a:rPr lang="en-US" b="true" sz="4800">
                <a:solidFill>
                  <a:srgbClr val="FFFFFF"/>
                </a:solidFill>
                <a:latin typeface="Poppins Bold"/>
                <a:ea typeface="Poppins Bold"/>
                <a:cs typeface="Poppins Bold"/>
                <a:sym typeface="Poppins Bold"/>
              </a:rPr>
              <a:t>esigning AI with Privacy in Mind</a:t>
            </a:r>
          </a:p>
        </p:txBody>
      </p:sp>
      <p:grpSp>
        <p:nvGrpSpPr>
          <p:cNvPr name="Group 7" id="7"/>
          <p:cNvGrpSpPr/>
          <p:nvPr/>
        </p:nvGrpSpPr>
        <p:grpSpPr>
          <a:xfrm rot="0">
            <a:off x="15405648" y="5970428"/>
            <a:ext cx="5290505" cy="529050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05405" y="3000435"/>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grpSp>
        <p:nvGrpSpPr>
          <p:cNvPr name="Group 3" id="3"/>
          <p:cNvGrpSpPr/>
          <p:nvPr/>
        </p:nvGrpSpPr>
        <p:grpSpPr>
          <a:xfrm rot="0">
            <a:off x="-1547021" y="2384036"/>
            <a:ext cx="7662573" cy="9435211"/>
            <a:chOff x="0" y="0"/>
            <a:chExt cx="1187133" cy="1461761"/>
          </a:xfrm>
        </p:grpSpPr>
        <p:sp>
          <p:nvSpPr>
            <p:cNvPr name="Freeform 4" id="4"/>
            <p:cNvSpPr/>
            <p:nvPr/>
          </p:nvSpPr>
          <p:spPr>
            <a:xfrm flipH="false" flipV="false" rot="0">
              <a:off x="0" y="0"/>
              <a:ext cx="1187133" cy="1461761"/>
            </a:xfrm>
            <a:custGeom>
              <a:avLst/>
              <a:gdLst/>
              <a:ahLst/>
              <a:cxnLst/>
              <a:rect r="r" b="b" t="t" l="l"/>
              <a:pathLst>
                <a:path h="1461761" w="1187133">
                  <a:moveTo>
                    <a:pt x="949008" y="0"/>
                  </a:moveTo>
                  <a:lnTo>
                    <a:pt x="1187133" y="238125"/>
                  </a:lnTo>
                  <a:lnTo>
                    <a:pt x="1187133" y="1223636"/>
                  </a:lnTo>
                  <a:lnTo>
                    <a:pt x="949008" y="1461761"/>
                  </a:lnTo>
                  <a:lnTo>
                    <a:pt x="238125" y="1461761"/>
                  </a:lnTo>
                  <a:lnTo>
                    <a:pt x="0" y="1223636"/>
                  </a:lnTo>
                  <a:lnTo>
                    <a:pt x="0" y="238125"/>
                  </a:lnTo>
                  <a:lnTo>
                    <a:pt x="238125" y="0"/>
                  </a:lnTo>
                  <a:lnTo>
                    <a:pt x="949008" y="0"/>
                  </a:lnTo>
                  <a:close/>
                </a:path>
              </a:pathLst>
            </a:custGeom>
            <a:blipFill>
              <a:blip r:embed="rId3"/>
              <a:stretch>
                <a:fillRect l="0" t="-757" r="0" b="-757"/>
              </a:stretch>
            </a:blipFill>
          </p:spPr>
        </p:sp>
      </p:grpSp>
      <p:grpSp>
        <p:nvGrpSpPr>
          <p:cNvPr name="Group 5" id="5"/>
          <p:cNvGrpSpPr/>
          <p:nvPr/>
        </p:nvGrpSpPr>
        <p:grpSpPr>
          <a:xfrm rot="0">
            <a:off x="5852152" y="1767637"/>
            <a:ext cx="1232797" cy="123279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9FF">
                    <a:alpha val="100000"/>
                  </a:srgbClr>
                </a:gs>
                <a:gs pos="100000">
                  <a:srgbClr val="9468FF">
                    <a:alpha val="100000"/>
                  </a:srgbClr>
                </a:gs>
              </a:gsLst>
              <a:path path="circle">
                <a:fillToRect l="0" r="100000" t="0" b="100000"/>
              </a:path>
              <a:tileRect r="0" l="-100000" b="0" t="-100000"/>
            </a:gra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8" id="8"/>
          <p:cNvSpPr txBox="true"/>
          <p:nvPr/>
        </p:nvSpPr>
        <p:spPr>
          <a:xfrm rot="0">
            <a:off x="484180" y="39837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9" id="9"/>
          <p:cNvSpPr/>
          <p:nvPr/>
        </p:nvSpPr>
        <p:spPr>
          <a:xfrm flipV="true">
            <a:off x="1304013" y="614257"/>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TextBox 10" id="10"/>
          <p:cNvSpPr txBox="true"/>
          <p:nvPr/>
        </p:nvSpPr>
        <p:spPr>
          <a:xfrm rot="0">
            <a:off x="7387366" y="1558087"/>
            <a:ext cx="9333550" cy="2614789"/>
          </a:xfrm>
          <a:prstGeom prst="rect">
            <a:avLst/>
          </a:prstGeom>
        </p:spPr>
        <p:txBody>
          <a:bodyPr anchor="t" rtlCol="false" tIns="0" lIns="0" bIns="0" rIns="0">
            <a:spAutoFit/>
          </a:bodyPr>
          <a:lstStyle/>
          <a:p>
            <a:pPr algn="ctr">
              <a:lnSpc>
                <a:spcPts val="10227"/>
              </a:lnSpc>
              <a:spcBef>
                <a:spcPct val="0"/>
              </a:spcBef>
            </a:pPr>
            <a:r>
              <a:rPr lang="en-US" b="true" sz="7305">
                <a:solidFill>
                  <a:srgbClr val="FFFFFF"/>
                </a:solidFill>
                <a:latin typeface="Poppins Bold"/>
                <a:ea typeface="Poppins Bold"/>
                <a:cs typeface="Poppins Bold"/>
                <a:sym typeface="Poppins Bold"/>
              </a:rPr>
              <a:t>OpenAI  Moderation API</a:t>
            </a:r>
          </a:p>
        </p:txBody>
      </p:sp>
      <p:sp>
        <p:nvSpPr>
          <p:cNvPr name="TextBox 11" id="11"/>
          <p:cNvSpPr txBox="true"/>
          <p:nvPr/>
        </p:nvSpPr>
        <p:spPr>
          <a:xfrm rot="0">
            <a:off x="7668975" y="5539859"/>
            <a:ext cx="9590325" cy="3018790"/>
          </a:xfrm>
          <a:prstGeom prst="rect">
            <a:avLst/>
          </a:prstGeom>
        </p:spPr>
        <p:txBody>
          <a:bodyPr anchor="t" rtlCol="false" tIns="0" lIns="0" bIns="0" rIns="0">
            <a:spAutoFit/>
          </a:bodyPr>
          <a:lstStyle/>
          <a:p>
            <a:pPr algn="ctr">
              <a:lnSpc>
                <a:spcPts val="4760"/>
              </a:lnSpc>
              <a:spcBef>
                <a:spcPct val="0"/>
              </a:spcBef>
            </a:pPr>
            <a:r>
              <a:rPr lang="en-US" sz="3400">
                <a:solidFill>
                  <a:srgbClr val="FFFFFF"/>
                </a:solidFill>
                <a:latin typeface="Poppins"/>
                <a:ea typeface="Poppins"/>
                <a:cs typeface="Poppins"/>
                <a:sym typeface="Poppins"/>
              </a:rPr>
              <a:t>Us</a:t>
            </a:r>
            <a:r>
              <a:rPr lang="en-US" sz="3400">
                <a:solidFill>
                  <a:srgbClr val="FFFFFF"/>
                </a:solidFill>
                <a:latin typeface="Poppins"/>
                <a:ea typeface="Poppins"/>
                <a:cs typeface="Poppins"/>
                <a:sym typeface="Poppins"/>
              </a:rPr>
              <a:t>e the moderations endpoint to check whether text or images are potentially harmful. If harmful content is identified, you can take corrective action. The moderation endpoint is </a:t>
            </a:r>
            <a:r>
              <a:rPr lang="en-US" b="true" sz="3400">
                <a:solidFill>
                  <a:srgbClr val="FFFFFF"/>
                </a:solidFill>
                <a:latin typeface="Poppins Bold"/>
                <a:ea typeface="Poppins Bold"/>
                <a:cs typeface="Poppins Bold"/>
                <a:sym typeface="Poppins Bold"/>
              </a:rPr>
              <a:t>free to use.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405648" y="5970428"/>
            <a:ext cx="5290505" cy="5290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6025195" y="-6789202"/>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sp>
        <p:nvSpPr>
          <p:cNvPr name="TextBox 6" id="6"/>
          <p:cNvSpPr txBox="true"/>
          <p:nvPr/>
        </p:nvSpPr>
        <p:spPr>
          <a:xfrm rot="0">
            <a:off x="1028700" y="3803172"/>
            <a:ext cx="13802019" cy="4782185"/>
          </a:xfrm>
          <a:prstGeom prst="rect">
            <a:avLst/>
          </a:prstGeom>
        </p:spPr>
        <p:txBody>
          <a:bodyPr anchor="t" rtlCol="false" tIns="0" lIns="0" bIns="0" rIns="0">
            <a:spAutoFit/>
          </a:bodyPr>
          <a:lstStyle/>
          <a:p>
            <a:pPr algn="l">
              <a:lnSpc>
                <a:spcPts val="3400"/>
              </a:lnSpc>
            </a:pPr>
            <a:r>
              <a:rPr lang="en-US" sz="3400" b="true">
                <a:solidFill>
                  <a:srgbClr val="FFFFFF"/>
                </a:solidFill>
                <a:latin typeface="Poppins Bold"/>
                <a:ea typeface="Poppins Bold"/>
                <a:cs typeface="Poppins Bold"/>
                <a:sym typeface="Poppins Bold"/>
              </a:rPr>
              <a:t>📌I</a:t>
            </a:r>
            <a:r>
              <a:rPr lang="en-US" b="true" sz="3400">
                <a:solidFill>
                  <a:srgbClr val="FFFFFF"/>
                </a:solidFill>
                <a:latin typeface="Poppins Bold"/>
                <a:ea typeface="Poppins Bold"/>
                <a:cs typeface="Poppins Bold"/>
                <a:sym typeface="Poppins Bold"/>
              </a:rPr>
              <a:t>nput Moderation:</a:t>
            </a:r>
            <a:r>
              <a:rPr lang="en-US" sz="3400">
                <a:solidFill>
                  <a:srgbClr val="FFFFFF"/>
                </a:solidFill>
                <a:latin typeface="Poppins"/>
                <a:ea typeface="Poppins"/>
                <a:cs typeface="Poppins"/>
                <a:sym typeface="Poppins"/>
              </a:rPr>
              <a:t> Identifying and flagging inappropriate or harmful content before it is processed by your LLM.</a:t>
            </a:r>
          </a:p>
          <a:p>
            <a:pPr algn="l">
              <a:lnSpc>
                <a:spcPts val="3400"/>
              </a:lnSpc>
            </a:pPr>
          </a:p>
          <a:p>
            <a:pPr algn="l">
              <a:lnSpc>
                <a:spcPts val="3400"/>
              </a:lnSpc>
            </a:pPr>
            <a:r>
              <a:rPr lang="en-US" sz="3400">
                <a:solidFill>
                  <a:srgbClr val="FFFFFF"/>
                </a:solidFill>
                <a:latin typeface="Poppins"/>
                <a:ea typeface="Poppins"/>
                <a:cs typeface="Poppins"/>
                <a:sym typeface="Poppins"/>
              </a:rPr>
              <a:t>📌</a:t>
            </a:r>
            <a:r>
              <a:rPr lang="en-US" b="true" sz="3400">
                <a:solidFill>
                  <a:srgbClr val="FFFFFF"/>
                </a:solidFill>
                <a:latin typeface="Poppins Bold"/>
                <a:ea typeface="Poppins Bold"/>
                <a:cs typeface="Poppins Bold"/>
                <a:sym typeface="Poppins Bold"/>
              </a:rPr>
              <a:t>Output Moderation:</a:t>
            </a:r>
            <a:r>
              <a:rPr lang="en-US" sz="3400">
                <a:solidFill>
                  <a:srgbClr val="FFFFFF"/>
                </a:solidFill>
                <a:latin typeface="Poppins"/>
                <a:ea typeface="Poppins"/>
                <a:cs typeface="Poppins"/>
                <a:sym typeface="Poppins"/>
              </a:rPr>
              <a:t> Reviewing and validating the content generated by your LLM before it reaches the end user.</a:t>
            </a:r>
          </a:p>
          <a:p>
            <a:pPr algn="l">
              <a:lnSpc>
                <a:spcPts val="3400"/>
              </a:lnSpc>
            </a:pPr>
          </a:p>
          <a:p>
            <a:pPr algn="l">
              <a:lnSpc>
                <a:spcPts val="3400"/>
              </a:lnSpc>
            </a:pPr>
            <a:r>
              <a:rPr lang="en-US" sz="3400">
                <a:solidFill>
                  <a:srgbClr val="FFFFFF"/>
                </a:solidFill>
                <a:latin typeface="Poppins"/>
                <a:ea typeface="Poppins"/>
                <a:cs typeface="Poppins"/>
                <a:sym typeface="Poppins"/>
              </a:rPr>
              <a:t>📌</a:t>
            </a:r>
            <a:r>
              <a:rPr lang="en-US" b="true" sz="3400">
                <a:solidFill>
                  <a:srgbClr val="FFFFFF"/>
                </a:solidFill>
                <a:latin typeface="Poppins Bold"/>
                <a:ea typeface="Poppins Bold"/>
                <a:cs typeface="Poppins Bold"/>
                <a:sym typeface="Poppins Bold"/>
              </a:rPr>
              <a:t>Custom Moderation:</a:t>
            </a:r>
            <a:r>
              <a:rPr lang="en-US" sz="3400">
                <a:solidFill>
                  <a:srgbClr val="FFFFFF"/>
                </a:solidFill>
                <a:latin typeface="Poppins"/>
                <a:ea typeface="Poppins"/>
                <a:cs typeface="Poppins"/>
                <a:sym typeface="Poppins"/>
              </a:rPr>
              <a:t> Tailoring moderation criteria and rules to suit the specific needs and context of your application, ensuring a personalized and effective content control mechanism.</a:t>
            </a:r>
          </a:p>
          <a:p>
            <a:pPr algn="l">
              <a:lnSpc>
                <a:spcPts val="3400"/>
              </a:lnSpc>
            </a:pPr>
          </a:p>
        </p:txBody>
      </p:sp>
      <p:sp>
        <p:nvSpPr>
          <p:cNvPr name="TextBox 7" id="7"/>
          <p:cNvSpPr txBox="true"/>
          <p:nvPr/>
        </p:nvSpPr>
        <p:spPr>
          <a:xfrm rot="0">
            <a:off x="14469177" y="42191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8" id="8"/>
          <p:cNvSpPr/>
          <p:nvPr/>
        </p:nvSpPr>
        <p:spPr>
          <a:xfrm flipV="true">
            <a:off x="15289010" y="637798"/>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TextBox 9" id="9"/>
          <p:cNvSpPr txBox="true"/>
          <p:nvPr/>
        </p:nvSpPr>
        <p:spPr>
          <a:xfrm rot="0">
            <a:off x="1028700" y="1211191"/>
            <a:ext cx="10977209" cy="1716405"/>
          </a:xfrm>
          <a:prstGeom prst="rect">
            <a:avLst/>
          </a:prstGeom>
        </p:spPr>
        <p:txBody>
          <a:bodyPr anchor="t" rtlCol="false" tIns="0" lIns="0" bIns="0" rIns="0">
            <a:spAutoFit/>
          </a:bodyPr>
          <a:lstStyle/>
          <a:p>
            <a:pPr algn="ctr">
              <a:lnSpc>
                <a:spcPts val="6719"/>
              </a:lnSpc>
              <a:spcBef>
                <a:spcPct val="0"/>
              </a:spcBef>
            </a:pPr>
            <a:r>
              <a:rPr lang="en-US" b="true" sz="4800">
                <a:solidFill>
                  <a:srgbClr val="FFFFFF"/>
                </a:solidFill>
                <a:latin typeface="Poppins Bold"/>
                <a:ea typeface="Poppins Bold"/>
                <a:cs typeface="Poppins Bold"/>
                <a:sym typeface="Poppins Bold"/>
              </a:rPr>
              <a:t>Types of moderation using OpenAI Moderation API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817930" y="-5320354"/>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grpSp>
        <p:nvGrpSpPr>
          <p:cNvPr name="Group 3" id="3"/>
          <p:cNvGrpSpPr/>
          <p:nvPr/>
        </p:nvGrpSpPr>
        <p:grpSpPr>
          <a:xfrm rot="0">
            <a:off x="12136526" y="2340283"/>
            <a:ext cx="8221085" cy="9435211"/>
            <a:chOff x="0" y="0"/>
            <a:chExt cx="1273661" cy="1461761"/>
          </a:xfrm>
        </p:grpSpPr>
        <p:sp>
          <p:nvSpPr>
            <p:cNvPr name="Freeform 4" id="4"/>
            <p:cNvSpPr/>
            <p:nvPr/>
          </p:nvSpPr>
          <p:spPr>
            <a:xfrm flipH="false" flipV="false" rot="0">
              <a:off x="0" y="0"/>
              <a:ext cx="1273661" cy="1461761"/>
            </a:xfrm>
            <a:custGeom>
              <a:avLst/>
              <a:gdLst/>
              <a:ahLst/>
              <a:cxnLst/>
              <a:rect r="r" b="b" t="t" l="l"/>
              <a:pathLst>
                <a:path h="1461761" w="1273661">
                  <a:moveTo>
                    <a:pt x="1035536" y="0"/>
                  </a:moveTo>
                  <a:lnTo>
                    <a:pt x="1273661" y="238125"/>
                  </a:lnTo>
                  <a:lnTo>
                    <a:pt x="1273661" y="1223636"/>
                  </a:lnTo>
                  <a:lnTo>
                    <a:pt x="1035536" y="1461761"/>
                  </a:lnTo>
                  <a:lnTo>
                    <a:pt x="238125" y="1461761"/>
                  </a:lnTo>
                  <a:lnTo>
                    <a:pt x="0" y="1223636"/>
                  </a:lnTo>
                  <a:lnTo>
                    <a:pt x="0" y="238125"/>
                  </a:lnTo>
                  <a:lnTo>
                    <a:pt x="238125" y="0"/>
                  </a:lnTo>
                  <a:lnTo>
                    <a:pt x="1035536" y="0"/>
                  </a:lnTo>
                  <a:close/>
                </a:path>
              </a:pathLst>
            </a:custGeom>
            <a:blipFill>
              <a:blip r:embed="rId3"/>
              <a:stretch>
                <a:fillRect l="-53612" t="0" r="-18325" b="0"/>
              </a:stretch>
            </a:blipFill>
          </p:spPr>
        </p:sp>
      </p:grpSp>
      <p:grpSp>
        <p:nvGrpSpPr>
          <p:cNvPr name="Group 5" id="5"/>
          <p:cNvGrpSpPr/>
          <p:nvPr/>
        </p:nvGrpSpPr>
        <p:grpSpPr>
          <a:xfrm rot="0">
            <a:off x="10022900" y="2184636"/>
            <a:ext cx="1310402" cy="131040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9FF">
                    <a:alpha val="100000"/>
                  </a:srgbClr>
                </a:gs>
                <a:gs pos="100000">
                  <a:srgbClr val="9468FF">
                    <a:alpha val="100000"/>
                  </a:srgbClr>
                </a:gs>
              </a:gsLst>
              <a:path path="circle">
                <a:fillToRect l="0" r="100000" t="0" b="100000"/>
              </a:path>
              <a:tileRect r="0" l="-100000" b="0" t="-100000"/>
            </a:gra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8" id="8"/>
          <p:cNvSpPr txBox="true"/>
          <p:nvPr/>
        </p:nvSpPr>
        <p:spPr>
          <a:xfrm rot="0">
            <a:off x="14469177" y="42191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9" id="9"/>
          <p:cNvSpPr/>
          <p:nvPr/>
        </p:nvSpPr>
        <p:spPr>
          <a:xfrm flipV="true">
            <a:off x="15289010" y="637798"/>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TextBox 10" id="10"/>
          <p:cNvSpPr txBox="true"/>
          <p:nvPr/>
        </p:nvSpPr>
        <p:spPr>
          <a:xfrm rot="0">
            <a:off x="1489397" y="5196069"/>
            <a:ext cx="9333550" cy="2418715"/>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Poppins"/>
                <a:ea typeface="Poppins"/>
                <a:cs typeface="Poppins"/>
                <a:sym typeface="Poppins"/>
              </a:rPr>
              <a:t>End-user IDs are used to determine the source from where the prompt originated. This information can then be used for user moderation.</a:t>
            </a:r>
          </a:p>
        </p:txBody>
      </p:sp>
      <p:sp>
        <p:nvSpPr>
          <p:cNvPr name="TextBox 11" id="11"/>
          <p:cNvSpPr txBox="true"/>
          <p:nvPr/>
        </p:nvSpPr>
        <p:spPr>
          <a:xfrm rot="0">
            <a:off x="1296926" y="1676949"/>
            <a:ext cx="9333550" cy="2614789"/>
          </a:xfrm>
          <a:prstGeom prst="rect">
            <a:avLst/>
          </a:prstGeom>
        </p:spPr>
        <p:txBody>
          <a:bodyPr anchor="t" rtlCol="false" tIns="0" lIns="0" bIns="0" rIns="0">
            <a:spAutoFit/>
          </a:bodyPr>
          <a:lstStyle/>
          <a:p>
            <a:pPr algn="ctr">
              <a:lnSpc>
                <a:spcPts val="10227"/>
              </a:lnSpc>
              <a:spcBef>
                <a:spcPct val="0"/>
              </a:spcBef>
            </a:pPr>
            <a:r>
              <a:rPr lang="en-US" b="true" sz="7305">
                <a:solidFill>
                  <a:srgbClr val="FFFFFF"/>
                </a:solidFill>
                <a:latin typeface="Poppins Bold"/>
                <a:ea typeface="Poppins Bold"/>
                <a:cs typeface="Poppins Bold"/>
                <a:sym typeface="Poppins Bold"/>
              </a:rPr>
              <a:t>Adding end-user IDs in prompts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405648" y="5970428"/>
            <a:ext cx="5290505" cy="5290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6025195" y="-6789202"/>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sp>
        <p:nvSpPr>
          <p:cNvPr name="TextBox 6" id="6"/>
          <p:cNvSpPr txBox="true"/>
          <p:nvPr/>
        </p:nvSpPr>
        <p:spPr>
          <a:xfrm rot="0">
            <a:off x="1028700" y="3746022"/>
            <a:ext cx="13001656" cy="4667250"/>
          </a:xfrm>
          <a:prstGeom prst="rect">
            <a:avLst/>
          </a:prstGeom>
        </p:spPr>
        <p:txBody>
          <a:bodyPr anchor="t" rtlCol="false" tIns="0" lIns="0" bIns="0" rIns="0">
            <a:spAutoFit/>
          </a:bodyPr>
          <a:lstStyle/>
          <a:p>
            <a:pPr algn="l">
              <a:lnSpc>
                <a:spcPts val="4080"/>
              </a:lnSpc>
            </a:pPr>
            <a:r>
              <a:rPr lang="en-US" sz="3400">
                <a:solidFill>
                  <a:srgbClr val="FFFFFF"/>
                </a:solidFill>
                <a:latin typeface="Poppins"/>
                <a:ea typeface="Poppins"/>
                <a:cs typeface="Poppins"/>
                <a:sym typeface="Poppins"/>
              </a:rPr>
              <a:t>Se</a:t>
            </a:r>
            <a:r>
              <a:rPr lang="en-US" sz="3400">
                <a:solidFill>
                  <a:srgbClr val="FFFFFF"/>
                </a:solidFill>
                <a:latin typeface="Poppins"/>
                <a:ea typeface="Poppins"/>
                <a:cs typeface="Poppins"/>
                <a:sym typeface="Poppins"/>
              </a:rPr>
              <a:t>nding end-user IDs in your requests can be a useful tool to help OpenAI monitor and detect abuse. This allows OpenAI to provide your team with more actionable feedback in the event that we detect any policy violations in your application.</a:t>
            </a:r>
          </a:p>
          <a:p>
            <a:pPr algn="l">
              <a:lnSpc>
                <a:spcPts val="4080"/>
              </a:lnSpc>
            </a:pPr>
          </a:p>
          <a:p>
            <a:pPr algn="l">
              <a:lnSpc>
                <a:spcPts val="4080"/>
              </a:lnSpc>
            </a:pPr>
            <a:r>
              <a:rPr lang="en-US" sz="3400">
                <a:solidFill>
                  <a:srgbClr val="FFFFFF"/>
                </a:solidFill>
                <a:latin typeface="Poppins"/>
                <a:ea typeface="Poppins"/>
                <a:cs typeface="Poppins"/>
                <a:sym typeface="Poppins"/>
              </a:rPr>
              <a:t>The IDs should be a string that uniquely identifies each user. You can include end-user IDs in your API requests via the user parameter.</a:t>
            </a:r>
          </a:p>
        </p:txBody>
      </p:sp>
      <p:sp>
        <p:nvSpPr>
          <p:cNvPr name="TextBox 7" id="7"/>
          <p:cNvSpPr txBox="true"/>
          <p:nvPr/>
        </p:nvSpPr>
        <p:spPr>
          <a:xfrm rot="0">
            <a:off x="14469177" y="42191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8" id="8"/>
          <p:cNvSpPr/>
          <p:nvPr/>
        </p:nvSpPr>
        <p:spPr>
          <a:xfrm flipV="true">
            <a:off x="15289010" y="637798"/>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TextBox 9" id="9"/>
          <p:cNvSpPr txBox="true"/>
          <p:nvPr/>
        </p:nvSpPr>
        <p:spPr>
          <a:xfrm rot="0">
            <a:off x="1028700" y="1211191"/>
            <a:ext cx="10106226" cy="868680"/>
          </a:xfrm>
          <a:prstGeom prst="rect">
            <a:avLst/>
          </a:prstGeom>
        </p:spPr>
        <p:txBody>
          <a:bodyPr anchor="t" rtlCol="false" tIns="0" lIns="0" bIns="0" rIns="0">
            <a:spAutoFit/>
          </a:bodyPr>
          <a:lstStyle/>
          <a:p>
            <a:pPr algn="ctr">
              <a:lnSpc>
                <a:spcPts val="6719"/>
              </a:lnSpc>
              <a:spcBef>
                <a:spcPct val="0"/>
              </a:spcBef>
            </a:pPr>
            <a:r>
              <a:rPr lang="en-US" b="true" sz="4800">
                <a:solidFill>
                  <a:srgbClr val="FFFFFF"/>
                </a:solidFill>
                <a:latin typeface="Poppins Bold"/>
                <a:ea typeface="Poppins Bold"/>
                <a:cs typeface="Poppins Bold"/>
                <a:sym typeface="Poppins Bold"/>
              </a:rPr>
              <a:t>Adding end-user IDs in prompts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405648" y="5970428"/>
            <a:ext cx="5290505" cy="5290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6025195" y="-6789202"/>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sp>
        <p:nvSpPr>
          <p:cNvPr name="TextBox 6" id="6"/>
          <p:cNvSpPr txBox="true"/>
          <p:nvPr/>
        </p:nvSpPr>
        <p:spPr>
          <a:xfrm rot="0">
            <a:off x="14469177" y="42191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7" id="7"/>
          <p:cNvSpPr/>
          <p:nvPr/>
        </p:nvSpPr>
        <p:spPr>
          <a:xfrm flipV="true">
            <a:off x="15289010" y="637798"/>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TextBox 8" id="8"/>
          <p:cNvSpPr txBox="true"/>
          <p:nvPr/>
        </p:nvSpPr>
        <p:spPr>
          <a:xfrm rot="0">
            <a:off x="4603909" y="1842549"/>
            <a:ext cx="9080182" cy="6506652"/>
          </a:xfrm>
          <a:prstGeom prst="rect">
            <a:avLst/>
          </a:prstGeom>
        </p:spPr>
        <p:txBody>
          <a:bodyPr anchor="t" rtlCol="false" tIns="0" lIns="0" bIns="0" rIns="0">
            <a:spAutoFit/>
          </a:bodyPr>
          <a:lstStyle/>
          <a:p>
            <a:pPr algn="l">
              <a:lnSpc>
                <a:spcPts val="4665"/>
              </a:lnSpc>
              <a:spcBef>
                <a:spcPct val="0"/>
              </a:spcBef>
            </a:pPr>
            <a:r>
              <a:rPr lang="en-US" sz="3332">
                <a:solidFill>
                  <a:srgbClr val="FFFFFF"/>
                </a:solidFill>
                <a:latin typeface="Poppins"/>
                <a:ea typeface="Poppins"/>
                <a:cs typeface="Poppins"/>
                <a:sym typeface="Poppins"/>
              </a:rPr>
              <a:t>from openai import OpenAI</a:t>
            </a:r>
          </a:p>
          <a:p>
            <a:pPr algn="l">
              <a:lnSpc>
                <a:spcPts val="4665"/>
              </a:lnSpc>
              <a:spcBef>
                <a:spcPct val="0"/>
              </a:spcBef>
            </a:pPr>
            <a:r>
              <a:rPr lang="en-US" sz="3332">
                <a:solidFill>
                  <a:srgbClr val="FFFFFF"/>
                </a:solidFill>
                <a:latin typeface="Poppins"/>
                <a:ea typeface="Poppins"/>
                <a:cs typeface="Poppins"/>
                <a:sym typeface="Poppins"/>
              </a:rPr>
              <a:t>client = OpenAI()</a:t>
            </a:r>
          </a:p>
          <a:p>
            <a:pPr algn="l">
              <a:lnSpc>
                <a:spcPts val="4665"/>
              </a:lnSpc>
              <a:spcBef>
                <a:spcPct val="0"/>
              </a:spcBef>
            </a:pPr>
          </a:p>
          <a:p>
            <a:pPr algn="l">
              <a:lnSpc>
                <a:spcPts val="4665"/>
              </a:lnSpc>
              <a:spcBef>
                <a:spcPct val="0"/>
              </a:spcBef>
            </a:pPr>
            <a:r>
              <a:rPr lang="en-US" sz="3332">
                <a:solidFill>
                  <a:srgbClr val="FFFFFF"/>
                </a:solidFill>
                <a:latin typeface="Poppins"/>
                <a:ea typeface="Poppins"/>
                <a:cs typeface="Poppins"/>
                <a:sym typeface="Poppins"/>
              </a:rPr>
              <a:t>response = client.chat.completions.create(</a:t>
            </a:r>
          </a:p>
          <a:p>
            <a:pPr algn="l">
              <a:lnSpc>
                <a:spcPts val="4665"/>
              </a:lnSpc>
              <a:spcBef>
                <a:spcPct val="0"/>
              </a:spcBef>
            </a:pPr>
            <a:r>
              <a:rPr lang="en-US" sz="3332">
                <a:solidFill>
                  <a:srgbClr val="FFFFFF"/>
                </a:solidFill>
                <a:latin typeface="Poppins"/>
                <a:ea typeface="Poppins"/>
                <a:cs typeface="Poppins"/>
                <a:sym typeface="Poppins"/>
              </a:rPr>
              <a:t>  model="gpt-4o-mini",</a:t>
            </a:r>
          </a:p>
          <a:p>
            <a:pPr algn="l">
              <a:lnSpc>
                <a:spcPts val="4665"/>
              </a:lnSpc>
              <a:spcBef>
                <a:spcPct val="0"/>
              </a:spcBef>
            </a:pPr>
            <a:r>
              <a:rPr lang="en-US" sz="3332">
                <a:solidFill>
                  <a:srgbClr val="FFFFFF"/>
                </a:solidFill>
                <a:latin typeface="Poppins"/>
                <a:ea typeface="Poppins"/>
                <a:cs typeface="Poppins"/>
                <a:sym typeface="Poppins"/>
              </a:rPr>
              <a:t>  messages=[</a:t>
            </a:r>
          </a:p>
          <a:p>
            <a:pPr algn="l">
              <a:lnSpc>
                <a:spcPts val="4665"/>
              </a:lnSpc>
              <a:spcBef>
                <a:spcPct val="0"/>
              </a:spcBef>
            </a:pPr>
            <a:r>
              <a:rPr lang="en-US" sz="3332">
                <a:solidFill>
                  <a:srgbClr val="FFFFFF"/>
                </a:solidFill>
                <a:latin typeface="Poppins"/>
                <a:ea typeface="Poppins"/>
                <a:cs typeface="Poppins"/>
                <a:sym typeface="Poppins"/>
              </a:rPr>
              <a:t>    {"role": "user", "content": "This is a test"}</a:t>
            </a:r>
          </a:p>
          <a:p>
            <a:pPr algn="l">
              <a:lnSpc>
                <a:spcPts val="4665"/>
              </a:lnSpc>
              <a:spcBef>
                <a:spcPct val="0"/>
              </a:spcBef>
            </a:pPr>
            <a:r>
              <a:rPr lang="en-US" sz="3332">
                <a:solidFill>
                  <a:srgbClr val="FFFFFF"/>
                </a:solidFill>
                <a:latin typeface="Poppins"/>
                <a:ea typeface="Poppins"/>
                <a:cs typeface="Poppins"/>
                <a:sym typeface="Poppins"/>
              </a:rPr>
              <a:t>  ],</a:t>
            </a:r>
          </a:p>
          <a:p>
            <a:pPr algn="l">
              <a:lnSpc>
                <a:spcPts val="4665"/>
              </a:lnSpc>
              <a:spcBef>
                <a:spcPct val="0"/>
              </a:spcBef>
            </a:pPr>
            <a:r>
              <a:rPr lang="en-US" sz="3332">
                <a:solidFill>
                  <a:srgbClr val="FFFFFF"/>
                </a:solidFill>
                <a:latin typeface="Poppins"/>
                <a:ea typeface="Poppins"/>
                <a:cs typeface="Poppins"/>
                <a:sym typeface="Poppins"/>
              </a:rPr>
              <a:t>  max_tokens=5,</a:t>
            </a:r>
          </a:p>
          <a:p>
            <a:pPr algn="l">
              <a:lnSpc>
                <a:spcPts val="4665"/>
              </a:lnSpc>
              <a:spcBef>
                <a:spcPct val="0"/>
              </a:spcBef>
            </a:pPr>
            <a:r>
              <a:rPr lang="en-US" sz="3332">
                <a:solidFill>
                  <a:srgbClr val="FFFFFF"/>
                </a:solidFill>
                <a:latin typeface="Poppins"/>
                <a:ea typeface="Poppins"/>
                <a:cs typeface="Poppins"/>
                <a:sym typeface="Poppins"/>
              </a:rPr>
              <a:t>  </a:t>
            </a:r>
            <a:r>
              <a:rPr lang="en-US" sz="3332">
                <a:solidFill>
                  <a:srgbClr val="FF3131"/>
                </a:solidFill>
                <a:latin typeface="Poppins"/>
                <a:ea typeface="Poppins"/>
                <a:cs typeface="Poppins"/>
                <a:sym typeface="Poppins"/>
              </a:rPr>
              <a:t>user="user_123456"</a:t>
            </a:r>
          </a:p>
          <a:p>
            <a:pPr algn="l">
              <a:lnSpc>
                <a:spcPts val="4665"/>
              </a:lnSpc>
              <a:spcBef>
                <a:spcPct val="0"/>
              </a:spcBef>
            </a:pPr>
            <a:r>
              <a:rPr lang="en-US" sz="3332">
                <a:solidFill>
                  <a:srgbClr val="FFFFFF"/>
                </a:solidFill>
                <a:latin typeface="Poppins"/>
                <a:ea typeface="Poppins"/>
                <a:cs typeface="Poppins"/>
                <a:sym typeface="Poppins"/>
              </a:rPr>
              <a: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05405" y="3000435"/>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grpSp>
        <p:nvGrpSpPr>
          <p:cNvPr name="Group 3" id="3"/>
          <p:cNvGrpSpPr/>
          <p:nvPr/>
        </p:nvGrpSpPr>
        <p:grpSpPr>
          <a:xfrm rot="0">
            <a:off x="-1547021" y="2384036"/>
            <a:ext cx="7662573" cy="9435211"/>
            <a:chOff x="0" y="0"/>
            <a:chExt cx="1187133" cy="1461761"/>
          </a:xfrm>
        </p:grpSpPr>
        <p:sp>
          <p:nvSpPr>
            <p:cNvPr name="Freeform 4" id="4"/>
            <p:cNvSpPr/>
            <p:nvPr/>
          </p:nvSpPr>
          <p:spPr>
            <a:xfrm flipH="false" flipV="false" rot="0">
              <a:off x="0" y="0"/>
              <a:ext cx="1187133" cy="1461761"/>
            </a:xfrm>
            <a:custGeom>
              <a:avLst/>
              <a:gdLst/>
              <a:ahLst/>
              <a:cxnLst/>
              <a:rect r="r" b="b" t="t" l="l"/>
              <a:pathLst>
                <a:path h="1461761" w="1187133">
                  <a:moveTo>
                    <a:pt x="949008" y="0"/>
                  </a:moveTo>
                  <a:lnTo>
                    <a:pt x="1187133" y="238125"/>
                  </a:lnTo>
                  <a:lnTo>
                    <a:pt x="1187133" y="1223636"/>
                  </a:lnTo>
                  <a:lnTo>
                    <a:pt x="949008" y="1461761"/>
                  </a:lnTo>
                  <a:lnTo>
                    <a:pt x="238125" y="1461761"/>
                  </a:lnTo>
                  <a:lnTo>
                    <a:pt x="0" y="1223636"/>
                  </a:lnTo>
                  <a:lnTo>
                    <a:pt x="0" y="238125"/>
                  </a:lnTo>
                  <a:lnTo>
                    <a:pt x="238125" y="0"/>
                  </a:lnTo>
                  <a:lnTo>
                    <a:pt x="949008" y="0"/>
                  </a:lnTo>
                  <a:close/>
                </a:path>
              </a:pathLst>
            </a:custGeom>
            <a:blipFill>
              <a:blip r:embed="rId3"/>
              <a:stretch>
                <a:fillRect l="-24897" t="0" r="-59918" b="0"/>
              </a:stretch>
            </a:blipFill>
          </p:spPr>
        </p:sp>
      </p:grpSp>
      <p:grpSp>
        <p:nvGrpSpPr>
          <p:cNvPr name="Group 5" id="5"/>
          <p:cNvGrpSpPr/>
          <p:nvPr/>
        </p:nvGrpSpPr>
        <p:grpSpPr>
          <a:xfrm rot="0">
            <a:off x="5852152" y="1767637"/>
            <a:ext cx="1232797" cy="123279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9FF">
                    <a:alpha val="100000"/>
                  </a:srgbClr>
                </a:gs>
                <a:gs pos="100000">
                  <a:srgbClr val="9468FF">
                    <a:alpha val="100000"/>
                  </a:srgbClr>
                </a:gs>
              </a:gsLst>
              <a:path path="circle">
                <a:fillToRect l="0" r="100000" t="0" b="100000"/>
              </a:path>
              <a:tileRect r="0" l="-100000" b="0" t="-100000"/>
            </a:gra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8" id="8"/>
          <p:cNvSpPr txBox="true"/>
          <p:nvPr/>
        </p:nvSpPr>
        <p:spPr>
          <a:xfrm rot="0">
            <a:off x="484180" y="39837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9" id="9"/>
          <p:cNvSpPr/>
          <p:nvPr/>
        </p:nvSpPr>
        <p:spPr>
          <a:xfrm flipV="true">
            <a:off x="1304013" y="614257"/>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TextBox 10" id="10"/>
          <p:cNvSpPr txBox="true"/>
          <p:nvPr/>
        </p:nvSpPr>
        <p:spPr>
          <a:xfrm rot="0">
            <a:off x="7387366" y="1558087"/>
            <a:ext cx="9333550" cy="2614789"/>
          </a:xfrm>
          <a:prstGeom prst="rect">
            <a:avLst/>
          </a:prstGeom>
        </p:spPr>
        <p:txBody>
          <a:bodyPr anchor="t" rtlCol="false" tIns="0" lIns="0" bIns="0" rIns="0">
            <a:spAutoFit/>
          </a:bodyPr>
          <a:lstStyle/>
          <a:p>
            <a:pPr algn="ctr">
              <a:lnSpc>
                <a:spcPts val="10227"/>
              </a:lnSpc>
              <a:spcBef>
                <a:spcPct val="0"/>
              </a:spcBef>
            </a:pPr>
            <a:r>
              <a:rPr lang="en-US" b="true" sz="7305">
                <a:solidFill>
                  <a:srgbClr val="FFFFFF"/>
                </a:solidFill>
                <a:latin typeface="Poppins Bold"/>
                <a:ea typeface="Poppins Bold"/>
                <a:cs typeface="Poppins Bold"/>
                <a:sym typeface="Poppins Bold"/>
              </a:rPr>
              <a:t>Conducting Adversarial Testing</a:t>
            </a:r>
          </a:p>
        </p:txBody>
      </p:sp>
      <p:sp>
        <p:nvSpPr>
          <p:cNvPr name="TextBox 11" id="11"/>
          <p:cNvSpPr txBox="true"/>
          <p:nvPr/>
        </p:nvSpPr>
        <p:spPr>
          <a:xfrm rot="0">
            <a:off x="7668975" y="5539859"/>
            <a:ext cx="9590325" cy="3618865"/>
          </a:xfrm>
          <a:prstGeom prst="rect">
            <a:avLst/>
          </a:prstGeom>
        </p:spPr>
        <p:txBody>
          <a:bodyPr anchor="t" rtlCol="false" tIns="0" lIns="0" bIns="0" rIns="0">
            <a:spAutoFit/>
          </a:bodyPr>
          <a:lstStyle/>
          <a:p>
            <a:pPr algn="ctr">
              <a:lnSpc>
                <a:spcPts val="4760"/>
              </a:lnSpc>
              <a:spcBef>
                <a:spcPct val="0"/>
              </a:spcBef>
            </a:pPr>
            <a:r>
              <a:rPr lang="en-US" sz="3400">
                <a:solidFill>
                  <a:srgbClr val="FFFFFF"/>
                </a:solidFill>
                <a:latin typeface="Poppins"/>
                <a:ea typeface="Poppins"/>
                <a:cs typeface="Poppins"/>
                <a:sym typeface="Poppins"/>
              </a:rPr>
              <a:t> Adversarial</a:t>
            </a:r>
            <a:r>
              <a:rPr lang="en-US" sz="3400">
                <a:solidFill>
                  <a:srgbClr val="FFFFFF"/>
                </a:solidFill>
                <a:latin typeface="Poppins"/>
                <a:ea typeface="Poppins"/>
                <a:cs typeface="Poppins"/>
                <a:sym typeface="Poppins"/>
              </a:rPr>
              <a:t> testing involves proactively trying to "break" an application by providing it with data most likely to elicit problematic output. Adversarial queries are likely to cause a model to fail in an unsafe manner, and might cause errors.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405648" y="5970428"/>
            <a:ext cx="5290505" cy="5290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6025195" y="-6789202"/>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sp>
        <p:nvSpPr>
          <p:cNvPr name="TextBox 6" id="6"/>
          <p:cNvSpPr txBox="true"/>
          <p:nvPr/>
        </p:nvSpPr>
        <p:spPr>
          <a:xfrm rot="0">
            <a:off x="14469177" y="42191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7" id="7"/>
          <p:cNvSpPr/>
          <p:nvPr/>
        </p:nvSpPr>
        <p:spPr>
          <a:xfrm flipV="true">
            <a:off x="15289010" y="637798"/>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Freeform 8" id="8"/>
          <p:cNvSpPr/>
          <p:nvPr/>
        </p:nvSpPr>
        <p:spPr>
          <a:xfrm flipH="false" flipV="false" rot="0">
            <a:off x="5130851" y="678244"/>
            <a:ext cx="8026297" cy="8930512"/>
          </a:xfrm>
          <a:custGeom>
            <a:avLst/>
            <a:gdLst/>
            <a:ahLst/>
            <a:cxnLst/>
            <a:rect r="r" b="b" t="t" l="l"/>
            <a:pathLst>
              <a:path h="8930512" w="8026297">
                <a:moveTo>
                  <a:pt x="0" y="0"/>
                </a:moveTo>
                <a:lnTo>
                  <a:pt x="8026298" y="0"/>
                </a:lnTo>
                <a:lnTo>
                  <a:pt x="8026298" y="8930512"/>
                </a:lnTo>
                <a:lnTo>
                  <a:pt x="0" y="8930512"/>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405648" y="5970428"/>
            <a:ext cx="5290505" cy="5290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6025195" y="-6789202"/>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sp>
        <p:nvSpPr>
          <p:cNvPr name="TextBox 6" id="6"/>
          <p:cNvSpPr txBox="true"/>
          <p:nvPr/>
        </p:nvSpPr>
        <p:spPr>
          <a:xfrm rot="0">
            <a:off x="14469177" y="42191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7" id="7"/>
          <p:cNvSpPr/>
          <p:nvPr/>
        </p:nvSpPr>
        <p:spPr>
          <a:xfrm flipV="true">
            <a:off x="15289010" y="637798"/>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Freeform 8" id="8"/>
          <p:cNvSpPr/>
          <p:nvPr/>
        </p:nvSpPr>
        <p:spPr>
          <a:xfrm flipH="false" flipV="false" rot="0">
            <a:off x="2028150" y="644180"/>
            <a:ext cx="6465146" cy="8094080"/>
          </a:xfrm>
          <a:custGeom>
            <a:avLst/>
            <a:gdLst/>
            <a:ahLst/>
            <a:cxnLst/>
            <a:rect r="r" b="b" t="t" l="l"/>
            <a:pathLst>
              <a:path h="8094080" w="6465146">
                <a:moveTo>
                  <a:pt x="0" y="0"/>
                </a:moveTo>
                <a:lnTo>
                  <a:pt x="6465147" y="0"/>
                </a:lnTo>
                <a:lnTo>
                  <a:pt x="6465147" y="8094080"/>
                </a:lnTo>
                <a:lnTo>
                  <a:pt x="0" y="8094080"/>
                </a:lnTo>
                <a:lnTo>
                  <a:pt x="0" y="0"/>
                </a:lnTo>
                <a:close/>
              </a:path>
            </a:pathLst>
          </a:custGeom>
          <a:blipFill>
            <a:blip r:embed="rId3"/>
            <a:stretch>
              <a:fillRect l="0" t="0" r="0" b="0"/>
            </a:stretch>
          </a:blipFill>
        </p:spPr>
      </p:sp>
      <p:sp>
        <p:nvSpPr>
          <p:cNvPr name="Freeform 9" id="9"/>
          <p:cNvSpPr/>
          <p:nvPr/>
        </p:nvSpPr>
        <p:spPr>
          <a:xfrm flipH="false" flipV="false" rot="0">
            <a:off x="8877722" y="2423577"/>
            <a:ext cx="7634591" cy="5934622"/>
          </a:xfrm>
          <a:custGeom>
            <a:avLst/>
            <a:gdLst/>
            <a:ahLst/>
            <a:cxnLst/>
            <a:rect r="r" b="b" t="t" l="l"/>
            <a:pathLst>
              <a:path h="5934622" w="7634591">
                <a:moveTo>
                  <a:pt x="0" y="0"/>
                </a:moveTo>
                <a:lnTo>
                  <a:pt x="7634591" y="0"/>
                </a:lnTo>
                <a:lnTo>
                  <a:pt x="7634591" y="5934622"/>
                </a:lnTo>
                <a:lnTo>
                  <a:pt x="0" y="5934622"/>
                </a:lnTo>
                <a:lnTo>
                  <a:pt x="0" y="0"/>
                </a:lnTo>
                <a:close/>
              </a:path>
            </a:pathLst>
          </a:custGeom>
          <a:blipFill>
            <a:blip r:embed="rId4"/>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405648" y="5970428"/>
            <a:ext cx="5290505" cy="5290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6025195" y="-6789202"/>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sp>
        <p:nvSpPr>
          <p:cNvPr name="TextBox 6" id="6"/>
          <p:cNvSpPr txBox="true"/>
          <p:nvPr/>
        </p:nvSpPr>
        <p:spPr>
          <a:xfrm rot="0">
            <a:off x="14469177" y="42191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7" id="7"/>
          <p:cNvSpPr/>
          <p:nvPr/>
        </p:nvSpPr>
        <p:spPr>
          <a:xfrm flipV="true">
            <a:off x="15289010" y="637798"/>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TextBox 8" id="8"/>
          <p:cNvSpPr txBox="true"/>
          <p:nvPr/>
        </p:nvSpPr>
        <p:spPr>
          <a:xfrm rot="0">
            <a:off x="1506322" y="1020691"/>
            <a:ext cx="9990779" cy="1716405"/>
          </a:xfrm>
          <a:prstGeom prst="rect">
            <a:avLst/>
          </a:prstGeom>
        </p:spPr>
        <p:txBody>
          <a:bodyPr anchor="t" rtlCol="false" tIns="0" lIns="0" bIns="0" rIns="0">
            <a:spAutoFit/>
          </a:bodyPr>
          <a:lstStyle/>
          <a:p>
            <a:pPr algn="ctr">
              <a:lnSpc>
                <a:spcPts val="6719"/>
              </a:lnSpc>
            </a:pPr>
            <a:r>
              <a:rPr lang="en-US" sz="4800" b="true">
                <a:solidFill>
                  <a:srgbClr val="FFFFFF"/>
                </a:solidFill>
                <a:latin typeface="Poppins Bold"/>
                <a:ea typeface="Poppins Bold"/>
                <a:cs typeface="Poppins Bold"/>
                <a:sym typeface="Poppins Bold"/>
              </a:rPr>
              <a:t>Overvew on Adversarial</a:t>
            </a:r>
          </a:p>
          <a:p>
            <a:pPr algn="ctr">
              <a:lnSpc>
                <a:spcPts val="6719"/>
              </a:lnSpc>
              <a:spcBef>
                <a:spcPct val="0"/>
              </a:spcBef>
            </a:pPr>
            <a:r>
              <a:rPr lang="en-US" b="true" sz="4800">
                <a:solidFill>
                  <a:srgbClr val="FFFFFF"/>
                </a:solidFill>
                <a:latin typeface="Poppins Bold"/>
                <a:ea typeface="Poppins Bold"/>
                <a:cs typeface="Poppins Bold"/>
                <a:sym typeface="Poppins Bold"/>
              </a:rPr>
              <a:t>Testing in AI</a:t>
            </a:r>
          </a:p>
        </p:txBody>
      </p:sp>
      <p:sp>
        <p:nvSpPr>
          <p:cNvPr name="TextBox 9" id="9"/>
          <p:cNvSpPr txBox="true"/>
          <p:nvPr/>
        </p:nvSpPr>
        <p:spPr>
          <a:xfrm rot="0">
            <a:off x="1028700" y="3274676"/>
            <a:ext cx="13440477" cy="6724650"/>
          </a:xfrm>
          <a:prstGeom prst="rect">
            <a:avLst/>
          </a:prstGeom>
        </p:spPr>
        <p:txBody>
          <a:bodyPr anchor="t" rtlCol="false" tIns="0" lIns="0" bIns="0" rIns="0">
            <a:spAutoFit/>
          </a:bodyPr>
          <a:lstStyle/>
          <a:p>
            <a:pPr algn="l">
              <a:lnSpc>
                <a:spcPts val="4080"/>
              </a:lnSpc>
            </a:pPr>
            <a:r>
              <a:rPr lang="en-US" sz="3400" b="true">
                <a:solidFill>
                  <a:srgbClr val="FFFFFF"/>
                </a:solidFill>
                <a:latin typeface="Poppins Bold"/>
                <a:ea typeface="Poppins Bold"/>
                <a:cs typeface="Poppins Bold"/>
                <a:sym typeface="Poppins Bold"/>
              </a:rPr>
              <a:t>📌Defi</a:t>
            </a:r>
            <a:r>
              <a:rPr lang="en-US" b="true" sz="3400">
                <a:solidFill>
                  <a:srgbClr val="FFFFFF"/>
                </a:solidFill>
                <a:latin typeface="Poppins Bold"/>
                <a:ea typeface="Poppins Bold"/>
                <a:cs typeface="Poppins Bold"/>
                <a:sym typeface="Poppins Bold"/>
              </a:rPr>
              <a:t>nition:</a:t>
            </a:r>
            <a:r>
              <a:rPr lang="en-US" sz="3400">
                <a:solidFill>
                  <a:srgbClr val="FFFFFF"/>
                </a:solidFill>
                <a:latin typeface="Poppins"/>
                <a:ea typeface="Poppins"/>
                <a:cs typeface="Poppins"/>
                <a:sym typeface="Poppins"/>
              </a:rPr>
              <a:t> Exposes AI/ML models to deceptive or concerning inputs to assess robustness.</a:t>
            </a:r>
          </a:p>
          <a:p>
            <a:pPr algn="l">
              <a:lnSpc>
                <a:spcPts val="4080"/>
              </a:lnSpc>
            </a:pPr>
          </a:p>
          <a:p>
            <a:pPr algn="l">
              <a:lnSpc>
                <a:spcPts val="4080"/>
              </a:lnSpc>
            </a:pPr>
            <a:r>
              <a:rPr lang="en-US" sz="3400">
                <a:solidFill>
                  <a:srgbClr val="FFFFFF"/>
                </a:solidFill>
                <a:latin typeface="Poppins"/>
                <a:ea typeface="Poppins"/>
                <a:cs typeface="Poppins"/>
                <a:sym typeface="Poppins"/>
              </a:rPr>
              <a:t>📌</a:t>
            </a:r>
            <a:r>
              <a:rPr lang="en-US" b="true" sz="3400">
                <a:solidFill>
                  <a:srgbClr val="FFFFFF"/>
                </a:solidFill>
                <a:latin typeface="Poppins Bold"/>
                <a:ea typeface="Poppins Bold"/>
                <a:cs typeface="Poppins Bold"/>
                <a:sym typeface="Poppins Bold"/>
              </a:rPr>
              <a:t>Objective:</a:t>
            </a:r>
            <a:r>
              <a:rPr lang="en-US" sz="3400">
                <a:solidFill>
                  <a:srgbClr val="FFFFFF"/>
                </a:solidFill>
                <a:latin typeface="Poppins"/>
                <a:ea typeface="Poppins"/>
                <a:cs typeface="Poppins"/>
                <a:sym typeface="Poppins"/>
              </a:rPr>
              <a:t> Identify vulnerabilities and simulate potential attacks.</a:t>
            </a:r>
          </a:p>
          <a:p>
            <a:pPr algn="l">
              <a:lnSpc>
                <a:spcPts val="4080"/>
              </a:lnSpc>
            </a:pPr>
          </a:p>
          <a:p>
            <a:pPr algn="l">
              <a:lnSpc>
                <a:spcPts val="4080"/>
              </a:lnSpc>
            </a:pPr>
            <a:r>
              <a:rPr lang="en-US" sz="3400">
                <a:solidFill>
                  <a:srgbClr val="FFFFFF"/>
                </a:solidFill>
                <a:latin typeface="Poppins"/>
                <a:ea typeface="Poppins"/>
                <a:cs typeface="Poppins"/>
                <a:sym typeface="Poppins"/>
              </a:rPr>
              <a:t>📌</a:t>
            </a:r>
            <a:r>
              <a:rPr lang="en-US" b="true" sz="3400">
                <a:solidFill>
                  <a:srgbClr val="FFFFFF"/>
                </a:solidFill>
                <a:latin typeface="Poppins Bold"/>
                <a:ea typeface="Poppins Bold"/>
                <a:cs typeface="Poppins Bold"/>
                <a:sym typeface="Poppins Bold"/>
              </a:rPr>
              <a:t>Key Areas of Testing:</a:t>
            </a:r>
          </a:p>
          <a:p>
            <a:pPr algn="l" marL="734061" indent="-367031" lvl="1">
              <a:lnSpc>
                <a:spcPts val="4080"/>
              </a:lnSpc>
              <a:buFont typeface="Arial"/>
              <a:buChar char="•"/>
            </a:pPr>
            <a:r>
              <a:rPr lang="en-US" sz="3400">
                <a:solidFill>
                  <a:srgbClr val="FFFFFF"/>
                </a:solidFill>
                <a:latin typeface="Poppins"/>
                <a:ea typeface="Poppins"/>
                <a:cs typeface="Poppins"/>
                <a:sym typeface="Poppins"/>
              </a:rPr>
              <a:t>Text Manipulation – Altering input text to trick the model.</a:t>
            </a:r>
          </a:p>
          <a:p>
            <a:pPr algn="l" marL="734061" indent="-367031" lvl="1">
              <a:lnSpc>
                <a:spcPts val="4080"/>
              </a:lnSpc>
              <a:buFont typeface="Arial"/>
              <a:buChar char="•"/>
            </a:pPr>
            <a:r>
              <a:rPr lang="en-US" sz="3400">
                <a:solidFill>
                  <a:srgbClr val="FFFFFF"/>
                </a:solidFill>
                <a:latin typeface="Poppins"/>
                <a:ea typeface="Poppins"/>
                <a:cs typeface="Poppins"/>
                <a:sym typeface="Poppins"/>
              </a:rPr>
              <a:t>Image Perturbation – Making subtle changes that lead to misclassification.</a:t>
            </a:r>
          </a:p>
          <a:p>
            <a:pPr algn="l" marL="734061" indent="-367031" lvl="1">
              <a:lnSpc>
                <a:spcPts val="4080"/>
              </a:lnSpc>
              <a:buFont typeface="Arial"/>
              <a:buChar char="•"/>
            </a:pPr>
            <a:r>
              <a:rPr lang="en-US" sz="3400">
                <a:solidFill>
                  <a:srgbClr val="FFFFFF"/>
                </a:solidFill>
                <a:latin typeface="Poppins"/>
                <a:ea typeface="Poppins"/>
                <a:cs typeface="Poppins"/>
                <a:sym typeface="Poppins"/>
              </a:rPr>
              <a:t>Data Poisoning – Injecting misleading data to corrupt learning.</a:t>
            </a:r>
          </a:p>
          <a:p>
            <a:pPr algn="l">
              <a:lnSpc>
                <a:spcPts val="408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525358" y="2342750"/>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grpSp>
        <p:nvGrpSpPr>
          <p:cNvPr name="Group 3" id="3"/>
          <p:cNvGrpSpPr/>
          <p:nvPr/>
        </p:nvGrpSpPr>
        <p:grpSpPr>
          <a:xfrm rot="0">
            <a:off x="12695038" y="2593478"/>
            <a:ext cx="7662573" cy="9435211"/>
            <a:chOff x="0" y="0"/>
            <a:chExt cx="1187133" cy="1461761"/>
          </a:xfrm>
        </p:grpSpPr>
        <p:sp>
          <p:nvSpPr>
            <p:cNvPr name="Freeform 4" id="4"/>
            <p:cNvSpPr/>
            <p:nvPr/>
          </p:nvSpPr>
          <p:spPr>
            <a:xfrm flipH="false" flipV="false" rot="0">
              <a:off x="0" y="0"/>
              <a:ext cx="1187133" cy="1461761"/>
            </a:xfrm>
            <a:custGeom>
              <a:avLst/>
              <a:gdLst/>
              <a:ahLst/>
              <a:cxnLst/>
              <a:rect r="r" b="b" t="t" l="l"/>
              <a:pathLst>
                <a:path h="1461761" w="1187133">
                  <a:moveTo>
                    <a:pt x="949008" y="0"/>
                  </a:moveTo>
                  <a:lnTo>
                    <a:pt x="1187133" y="238125"/>
                  </a:lnTo>
                  <a:lnTo>
                    <a:pt x="1187133" y="1223636"/>
                  </a:lnTo>
                  <a:lnTo>
                    <a:pt x="949008" y="1461761"/>
                  </a:lnTo>
                  <a:lnTo>
                    <a:pt x="238125" y="1461761"/>
                  </a:lnTo>
                  <a:lnTo>
                    <a:pt x="0" y="1223636"/>
                  </a:lnTo>
                  <a:lnTo>
                    <a:pt x="0" y="238125"/>
                  </a:lnTo>
                  <a:lnTo>
                    <a:pt x="238125" y="0"/>
                  </a:lnTo>
                  <a:lnTo>
                    <a:pt x="949008" y="0"/>
                  </a:lnTo>
                  <a:close/>
                </a:path>
              </a:pathLst>
            </a:custGeom>
            <a:blipFill>
              <a:blip r:embed="rId3"/>
              <a:stretch>
                <a:fillRect l="-83953" t="0" r="-862" b="0"/>
              </a:stretch>
            </a:blipFill>
          </p:spPr>
        </p:sp>
      </p:grpSp>
      <p:grpSp>
        <p:nvGrpSpPr>
          <p:cNvPr name="Group 5" id="5"/>
          <p:cNvGrpSpPr/>
          <p:nvPr/>
        </p:nvGrpSpPr>
        <p:grpSpPr>
          <a:xfrm rot="0">
            <a:off x="11301791" y="2187720"/>
            <a:ext cx="1216954" cy="121695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8" id="8"/>
          <p:cNvSpPr txBox="true"/>
          <p:nvPr/>
        </p:nvSpPr>
        <p:spPr>
          <a:xfrm rot="0">
            <a:off x="1413662" y="4759558"/>
            <a:ext cx="9333550" cy="3618865"/>
          </a:xfrm>
          <a:prstGeom prst="rect">
            <a:avLst/>
          </a:prstGeom>
        </p:spPr>
        <p:txBody>
          <a:bodyPr anchor="t" rtlCol="false" tIns="0" lIns="0" bIns="0" rIns="0">
            <a:spAutoFit/>
          </a:bodyPr>
          <a:lstStyle/>
          <a:p>
            <a:pPr algn="ctr">
              <a:lnSpc>
                <a:spcPts val="4759"/>
              </a:lnSpc>
            </a:pPr>
            <a:r>
              <a:rPr lang="en-US" sz="3399">
                <a:solidFill>
                  <a:srgbClr val="FFFFFF"/>
                </a:solidFill>
                <a:latin typeface="Poppins"/>
                <a:ea typeface="Poppins"/>
                <a:cs typeface="Poppins"/>
                <a:sym typeface="Poppins"/>
              </a:rPr>
              <a:t>Prompt injection attacks manipulate input prompts to alter AI behavior.</a:t>
            </a:r>
          </a:p>
          <a:p>
            <a:pPr algn="ctr">
              <a:lnSpc>
                <a:spcPts val="4759"/>
              </a:lnSpc>
            </a:pPr>
          </a:p>
          <a:p>
            <a:pPr algn="ctr">
              <a:lnSpc>
                <a:spcPts val="4759"/>
              </a:lnSpc>
              <a:spcBef>
                <a:spcPct val="0"/>
              </a:spcBef>
            </a:pPr>
            <a:r>
              <a:rPr lang="en-US" sz="3399">
                <a:solidFill>
                  <a:srgbClr val="FFFFFF"/>
                </a:solidFill>
                <a:latin typeface="Poppins"/>
                <a:ea typeface="Poppins"/>
                <a:cs typeface="Poppins"/>
                <a:sym typeface="Poppins"/>
              </a:rPr>
              <a:t>These attacks target the prompt structure, exploiting AI systems' responses.</a:t>
            </a:r>
          </a:p>
          <a:p>
            <a:pPr algn="ctr">
              <a:lnSpc>
                <a:spcPts val="4759"/>
              </a:lnSpc>
              <a:spcBef>
                <a:spcPct val="0"/>
              </a:spcBef>
            </a:pPr>
          </a:p>
        </p:txBody>
      </p:sp>
      <p:sp>
        <p:nvSpPr>
          <p:cNvPr name="TextBox 9" id="9"/>
          <p:cNvSpPr txBox="true"/>
          <p:nvPr/>
        </p:nvSpPr>
        <p:spPr>
          <a:xfrm rot="0">
            <a:off x="14469177" y="42191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10" id="10"/>
          <p:cNvSpPr/>
          <p:nvPr/>
        </p:nvSpPr>
        <p:spPr>
          <a:xfrm flipV="true">
            <a:off x="15289010" y="637798"/>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TextBox 11" id="11"/>
          <p:cNvSpPr txBox="true"/>
          <p:nvPr/>
        </p:nvSpPr>
        <p:spPr>
          <a:xfrm rot="0">
            <a:off x="1248881" y="1385575"/>
            <a:ext cx="9333550" cy="2614789"/>
          </a:xfrm>
          <a:prstGeom prst="rect">
            <a:avLst/>
          </a:prstGeom>
        </p:spPr>
        <p:txBody>
          <a:bodyPr anchor="t" rtlCol="false" tIns="0" lIns="0" bIns="0" rIns="0">
            <a:spAutoFit/>
          </a:bodyPr>
          <a:lstStyle/>
          <a:p>
            <a:pPr algn="ctr">
              <a:lnSpc>
                <a:spcPts val="10227"/>
              </a:lnSpc>
              <a:spcBef>
                <a:spcPct val="0"/>
              </a:spcBef>
            </a:pPr>
            <a:r>
              <a:rPr lang="en-US" b="true" sz="7305">
                <a:solidFill>
                  <a:srgbClr val="FFFFFF"/>
                </a:solidFill>
                <a:latin typeface="Poppins Bold"/>
                <a:ea typeface="Poppins Bold"/>
                <a:cs typeface="Poppins Bold"/>
                <a:sym typeface="Poppins Bold"/>
              </a:rPr>
              <a:t>Prompt Injection Attacks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817930" y="-5320354"/>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grpSp>
        <p:nvGrpSpPr>
          <p:cNvPr name="Group 3" id="3"/>
          <p:cNvGrpSpPr/>
          <p:nvPr/>
        </p:nvGrpSpPr>
        <p:grpSpPr>
          <a:xfrm rot="0">
            <a:off x="12136526" y="2340283"/>
            <a:ext cx="8221085" cy="9435211"/>
            <a:chOff x="0" y="0"/>
            <a:chExt cx="1273661" cy="1461761"/>
          </a:xfrm>
        </p:grpSpPr>
        <p:sp>
          <p:nvSpPr>
            <p:cNvPr name="Freeform 4" id="4"/>
            <p:cNvSpPr/>
            <p:nvPr/>
          </p:nvSpPr>
          <p:spPr>
            <a:xfrm flipH="false" flipV="false" rot="0">
              <a:off x="0" y="0"/>
              <a:ext cx="1273661" cy="1461761"/>
            </a:xfrm>
            <a:custGeom>
              <a:avLst/>
              <a:gdLst/>
              <a:ahLst/>
              <a:cxnLst/>
              <a:rect r="r" b="b" t="t" l="l"/>
              <a:pathLst>
                <a:path h="1461761" w="1273661">
                  <a:moveTo>
                    <a:pt x="1035536" y="0"/>
                  </a:moveTo>
                  <a:lnTo>
                    <a:pt x="1273661" y="238125"/>
                  </a:lnTo>
                  <a:lnTo>
                    <a:pt x="1273661" y="1223636"/>
                  </a:lnTo>
                  <a:lnTo>
                    <a:pt x="1035536" y="1461761"/>
                  </a:lnTo>
                  <a:lnTo>
                    <a:pt x="238125" y="1461761"/>
                  </a:lnTo>
                  <a:lnTo>
                    <a:pt x="0" y="1223636"/>
                  </a:lnTo>
                  <a:lnTo>
                    <a:pt x="0" y="238125"/>
                  </a:lnTo>
                  <a:lnTo>
                    <a:pt x="238125" y="0"/>
                  </a:lnTo>
                  <a:lnTo>
                    <a:pt x="1035536" y="0"/>
                  </a:lnTo>
                  <a:close/>
                </a:path>
              </a:pathLst>
            </a:custGeom>
            <a:blipFill>
              <a:blip r:embed="rId3"/>
              <a:stretch>
                <a:fillRect l="0" t="-15389" r="0" b="-15389"/>
              </a:stretch>
            </a:blipFill>
          </p:spPr>
        </p:sp>
      </p:grpSp>
      <p:grpSp>
        <p:nvGrpSpPr>
          <p:cNvPr name="Group 5" id="5"/>
          <p:cNvGrpSpPr/>
          <p:nvPr/>
        </p:nvGrpSpPr>
        <p:grpSpPr>
          <a:xfrm rot="0">
            <a:off x="9975275" y="2184636"/>
            <a:ext cx="1310402" cy="131040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9FF">
                    <a:alpha val="100000"/>
                  </a:srgbClr>
                </a:gs>
                <a:gs pos="100000">
                  <a:srgbClr val="9468FF">
                    <a:alpha val="100000"/>
                  </a:srgbClr>
                </a:gs>
              </a:gsLst>
              <a:path path="circle">
                <a:fillToRect l="0" r="100000" t="0" b="100000"/>
              </a:path>
              <a:tileRect r="0" l="-100000" b="0" t="-100000"/>
            </a:gra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8" id="8"/>
          <p:cNvSpPr txBox="true"/>
          <p:nvPr/>
        </p:nvSpPr>
        <p:spPr>
          <a:xfrm rot="0">
            <a:off x="14469177" y="42191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9" id="9"/>
          <p:cNvSpPr/>
          <p:nvPr/>
        </p:nvSpPr>
        <p:spPr>
          <a:xfrm flipV="true">
            <a:off x="15289010" y="637798"/>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TextBox 10" id="10"/>
          <p:cNvSpPr txBox="true"/>
          <p:nvPr/>
        </p:nvSpPr>
        <p:spPr>
          <a:xfrm rot="0">
            <a:off x="1489397" y="5196069"/>
            <a:ext cx="9333550" cy="2418715"/>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Poppins"/>
                <a:ea typeface="Poppins"/>
                <a:cs typeface="Poppins"/>
                <a:sym typeface="Poppins"/>
              </a:rPr>
              <a:t>Robust prompt engineering involves carefully crafting inputs to guide AI models toward producing accurate, relevant, and reliable outputs.</a:t>
            </a:r>
          </a:p>
        </p:txBody>
      </p:sp>
      <p:sp>
        <p:nvSpPr>
          <p:cNvPr name="TextBox 11" id="11"/>
          <p:cNvSpPr txBox="true"/>
          <p:nvPr/>
        </p:nvSpPr>
        <p:spPr>
          <a:xfrm rot="0">
            <a:off x="1296926" y="1676949"/>
            <a:ext cx="9333550" cy="2614789"/>
          </a:xfrm>
          <a:prstGeom prst="rect">
            <a:avLst/>
          </a:prstGeom>
        </p:spPr>
        <p:txBody>
          <a:bodyPr anchor="t" rtlCol="false" tIns="0" lIns="0" bIns="0" rIns="0">
            <a:spAutoFit/>
          </a:bodyPr>
          <a:lstStyle/>
          <a:p>
            <a:pPr algn="ctr">
              <a:lnSpc>
                <a:spcPts val="10227"/>
              </a:lnSpc>
              <a:spcBef>
                <a:spcPct val="0"/>
              </a:spcBef>
            </a:pPr>
            <a:r>
              <a:rPr lang="en-US" b="true" sz="7305">
                <a:solidFill>
                  <a:srgbClr val="FFFFFF"/>
                </a:solidFill>
                <a:latin typeface="Poppins Bold"/>
                <a:ea typeface="Poppins Bold"/>
                <a:cs typeface="Poppins Bold"/>
                <a:sym typeface="Poppins Bold"/>
              </a:rPr>
              <a:t>Robust Prompt Engineering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405648" y="5970428"/>
            <a:ext cx="5290505" cy="5290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6025195" y="-6789202"/>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sp>
        <p:nvSpPr>
          <p:cNvPr name="TextBox 6" id="6"/>
          <p:cNvSpPr txBox="true"/>
          <p:nvPr/>
        </p:nvSpPr>
        <p:spPr>
          <a:xfrm rot="0">
            <a:off x="14469177" y="42191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7" id="7"/>
          <p:cNvSpPr/>
          <p:nvPr/>
        </p:nvSpPr>
        <p:spPr>
          <a:xfrm flipV="true">
            <a:off x="15289010" y="637798"/>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TextBox 8" id="8"/>
          <p:cNvSpPr txBox="true"/>
          <p:nvPr/>
        </p:nvSpPr>
        <p:spPr>
          <a:xfrm rot="0">
            <a:off x="1028700" y="885825"/>
            <a:ext cx="10977209" cy="1716405"/>
          </a:xfrm>
          <a:prstGeom prst="rect">
            <a:avLst/>
          </a:prstGeom>
        </p:spPr>
        <p:txBody>
          <a:bodyPr anchor="t" rtlCol="false" tIns="0" lIns="0" bIns="0" rIns="0">
            <a:spAutoFit/>
          </a:bodyPr>
          <a:lstStyle/>
          <a:p>
            <a:pPr algn="ctr">
              <a:lnSpc>
                <a:spcPts val="6719"/>
              </a:lnSpc>
              <a:spcBef>
                <a:spcPct val="0"/>
              </a:spcBef>
            </a:pPr>
            <a:r>
              <a:rPr lang="en-US" b="true" sz="4800">
                <a:solidFill>
                  <a:srgbClr val="FFFFFF"/>
                </a:solidFill>
                <a:latin typeface="Poppins Bold"/>
                <a:ea typeface="Poppins Bold"/>
                <a:cs typeface="Poppins Bold"/>
                <a:sym typeface="Poppins Bold"/>
              </a:rPr>
              <a:t>Introduction to Robust Prompt Engineering</a:t>
            </a:r>
          </a:p>
        </p:txBody>
      </p:sp>
      <p:sp>
        <p:nvSpPr>
          <p:cNvPr name="TextBox 9" id="9"/>
          <p:cNvSpPr txBox="true"/>
          <p:nvPr/>
        </p:nvSpPr>
        <p:spPr>
          <a:xfrm rot="0">
            <a:off x="1028700" y="3298761"/>
            <a:ext cx="14376948" cy="6724650"/>
          </a:xfrm>
          <a:prstGeom prst="rect">
            <a:avLst/>
          </a:prstGeom>
        </p:spPr>
        <p:txBody>
          <a:bodyPr anchor="t" rtlCol="false" tIns="0" lIns="0" bIns="0" rIns="0">
            <a:spAutoFit/>
          </a:bodyPr>
          <a:lstStyle/>
          <a:p>
            <a:pPr algn="l">
              <a:lnSpc>
                <a:spcPts val="4080"/>
              </a:lnSpc>
            </a:pPr>
            <a:r>
              <a:rPr lang="en-US" sz="3400" b="true">
                <a:solidFill>
                  <a:srgbClr val="FFFFFF"/>
                </a:solidFill>
                <a:latin typeface="Poppins Bold"/>
                <a:ea typeface="Poppins Bold"/>
                <a:cs typeface="Poppins Bold"/>
                <a:sym typeface="Poppins Bold"/>
              </a:rPr>
              <a:t>📌</a:t>
            </a:r>
            <a:r>
              <a:rPr lang="en-US" b="true" sz="3400">
                <a:solidFill>
                  <a:srgbClr val="FFFFFF"/>
                </a:solidFill>
                <a:latin typeface="Poppins Bold"/>
                <a:ea typeface="Poppins Bold"/>
                <a:cs typeface="Poppins Bold"/>
                <a:sym typeface="Poppins Bold"/>
              </a:rPr>
              <a:t>Why It Matters:</a:t>
            </a:r>
          </a:p>
          <a:p>
            <a:pPr algn="l">
              <a:lnSpc>
                <a:spcPts val="4080"/>
              </a:lnSpc>
            </a:pPr>
            <a:r>
              <a:rPr lang="en-US" sz="3400">
                <a:solidFill>
                  <a:srgbClr val="FFFFFF"/>
                </a:solidFill>
                <a:latin typeface="Poppins"/>
                <a:ea typeface="Poppins"/>
                <a:cs typeface="Poppins"/>
                <a:sym typeface="Poppins"/>
              </a:rPr>
              <a:t> - Poorly designed prompts lead to ambiguous, misleading, or low-quality outputs.</a:t>
            </a:r>
          </a:p>
          <a:p>
            <a:pPr algn="l">
              <a:lnSpc>
                <a:spcPts val="4080"/>
              </a:lnSpc>
            </a:pPr>
            <a:r>
              <a:rPr lang="en-US" sz="3400">
                <a:solidFill>
                  <a:srgbClr val="FFFFFF"/>
                </a:solidFill>
                <a:latin typeface="Poppins"/>
                <a:ea typeface="Poppins"/>
                <a:cs typeface="Poppins"/>
                <a:sym typeface="Poppins"/>
              </a:rPr>
              <a:t> - Effective prompting enhances clarity, consistency, and control over AI behavior.</a:t>
            </a:r>
          </a:p>
          <a:p>
            <a:pPr algn="l">
              <a:lnSpc>
                <a:spcPts val="4080"/>
              </a:lnSpc>
            </a:pPr>
          </a:p>
          <a:p>
            <a:pPr algn="l">
              <a:lnSpc>
                <a:spcPts val="4080"/>
              </a:lnSpc>
            </a:pPr>
            <a:r>
              <a:rPr lang="en-US" sz="3400">
                <a:solidFill>
                  <a:srgbClr val="FFFFFF"/>
                </a:solidFill>
                <a:latin typeface="Poppins"/>
                <a:ea typeface="Poppins"/>
                <a:cs typeface="Poppins"/>
                <a:sym typeface="Poppins"/>
              </a:rPr>
              <a:t>📌</a:t>
            </a:r>
            <a:r>
              <a:rPr lang="en-US" b="true" sz="3400">
                <a:solidFill>
                  <a:srgbClr val="FFFFFF"/>
                </a:solidFill>
                <a:latin typeface="Poppins Bold"/>
                <a:ea typeface="Poppins Bold"/>
                <a:cs typeface="Poppins Bold"/>
                <a:sym typeface="Poppins Bold"/>
              </a:rPr>
              <a:t>Key Strategies:</a:t>
            </a:r>
          </a:p>
          <a:p>
            <a:pPr algn="l">
              <a:lnSpc>
                <a:spcPts val="4080"/>
              </a:lnSpc>
            </a:pPr>
            <a:r>
              <a:rPr lang="en-US" b="true" sz="3400">
                <a:solidFill>
                  <a:srgbClr val="FFFFFF"/>
                </a:solidFill>
                <a:latin typeface="Poppins Bold"/>
                <a:ea typeface="Poppins Bold"/>
                <a:cs typeface="Poppins Bold"/>
                <a:sym typeface="Poppins Bold"/>
              </a:rPr>
              <a:t>Be specific</a:t>
            </a:r>
            <a:r>
              <a:rPr lang="en-US" sz="3400">
                <a:solidFill>
                  <a:srgbClr val="FFFFFF"/>
                </a:solidFill>
                <a:latin typeface="Poppins"/>
                <a:ea typeface="Poppins"/>
                <a:cs typeface="Poppins"/>
                <a:sym typeface="Poppins"/>
              </a:rPr>
              <a:t> – Use clear and direct instructions.</a:t>
            </a:r>
          </a:p>
          <a:p>
            <a:pPr algn="l">
              <a:lnSpc>
                <a:spcPts val="4080"/>
              </a:lnSpc>
            </a:pPr>
            <a:r>
              <a:rPr lang="en-US" b="true" sz="3400">
                <a:solidFill>
                  <a:srgbClr val="FFFFFF"/>
                </a:solidFill>
                <a:latin typeface="Poppins Bold"/>
                <a:ea typeface="Poppins Bold"/>
                <a:cs typeface="Poppins Bold"/>
                <a:sym typeface="Poppins Bold"/>
              </a:rPr>
              <a:t>Provide context </a:t>
            </a:r>
            <a:r>
              <a:rPr lang="en-US" sz="3400">
                <a:solidFill>
                  <a:srgbClr val="FFFFFF"/>
                </a:solidFill>
                <a:latin typeface="Poppins"/>
                <a:ea typeface="Poppins"/>
                <a:cs typeface="Poppins"/>
                <a:sym typeface="Poppins"/>
              </a:rPr>
              <a:t>– Frame the request properly.</a:t>
            </a:r>
          </a:p>
          <a:p>
            <a:pPr algn="l">
              <a:lnSpc>
                <a:spcPts val="4080"/>
              </a:lnSpc>
            </a:pPr>
            <a:r>
              <a:rPr lang="en-US" b="true" sz="3400">
                <a:solidFill>
                  <a:srgbClr val="FFFFFF"/>
                </a:solidFill>
                <a:latin typeface="Poppins Bold"/>
                <a:ea typeface="Poppins Bold"/>
                <a:cs typeface="Poppins Bold"/>
                <a:sym typeface="Poppins Bold"/>
              </a:rPr>
              <a:t>Us</a:t>
            </a:r>
            <a:r>
              <a:rPr lang="en-US" b="true" sz="3400">
                <a:solidFill>
                  <a:srgbClr val="FFFFFF"/>
                </a:solidFill>
                <a:latin typeface="Poppins Bold"/>
                <a:ea typeface="Poppins Bold"/>
                <a:cs typeface="Poppins Bold"/>
                <a:sym typeface="Poppins Bold"/>
              </a:rPr>
              <a:t>e examples</a:t>
            </a:r>
            <a:r>
              <a:rPr lang="en-US" sz="3400">
                <a:solidFill>
                  <a:srgbClr val="FFFFFF"/>
                </a:solidFill>
                <a:latin typeface="Poppins"/>
                <a:ea typeface="Poppins"/>
                <a:cs typeface="Poppins"/>
                <a:sym typeface="Poppins"/>
              </a:rPr>
              <a:t> – Guide the model with sample inputs and outputs.</a:t>
            </a:r>
          </a:p>
          <a:p>
            <a:pPr algn="l">
              <a:lnSpc>
                <a:spcPts val="4080"/>
              </a:lnSpc>
            </a:pPr>
            <a:r>
              <a:rPr lang="en-US" b="true" sz="3400">
                <a:solidFill>
                  <a:srgbClr val="FFFFFF"/>
                </a:solidFill>
                <a:latin typeface="Poppins Bold"/>
                <a:ea typeface="Poppins Bold"/>
                <a:cs typeface="Poppins Bold"/>
                <a:sym typeface="Poppins Bold"/>
              </a:rPr>
              <a:t>Tes</a:t>
            </a:r>
            <a:r>
              <a:rPr lang="en-US" b="true" sz="3400">
                <a:solidFill>
                  <a:srgbClr val="FFFFFF"/>
                </a:solidFill>
                <a:latin typeface="Poppins Bold"/>
                <a:ea typeface="Poppins Bold"/>
                <a:cs typeface="Poppins Bold"/>
                <a:sym typeface="Poppins Bold"/>
              </a:rPr>
              <a:t>t &amp; refine</a:t>
            </a:r>
            <a:r>
              <a:rPr lang="en-US" sz="3400">
                <a:solidFill>
                  <a:srgbClr val="FFFFFF"/>
                </a:solidFill>
                <a:latin typeface="Poppins"/>
                <a:ea typeface="Poppins"/>
                <a:cs typeface="Poppins"/>
                <a:sym typeface="Poppins"/>
              </a:rPr>
              <a:t> – Identify weaknesses and improve prompts iteratively.</a:t>
            </a:r>
          </a:p>
          <a:p>
            <a:pPr algn="l">
              <a:lnSpc>
                <a:spcPts val="4080"/>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405648" y="5970428"/>
            <a:ext cx="5290505" cy="5290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6025195" y="-6789202"/>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sp>
        <p:nvSpPr>
          <p:cNvPr name="TextBox 6" id="6"/>
          <p:cNvSpPr txBox="true"/>
          <p:nvPr/>
        </p:nvSpPr>
        <p:spPr>
          <a:xfrm rot="0">
            <a:off x="14469177" y="42191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7" id="7"/>
          <p:cNvSpPr/>
          <p:nvPr/>
        </p:nvSpPr>
        <p:spPr>
          <a:xfrm flipV="true">
            <a:off x="15289010" y="637798"/>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Freeform 8" id="8"/>
          <p:cNvSpPr/>
          <p:nvPr/>
        </p:nvSpPr>
        <p:spPr>
          <a:xfrm flipH="false" flipV="false" rot="0">
            <a:off x="1394930" y="2942689"/>
            <a:ext cx="11166763" cy="2828521"/>
          </a:xfrm>
          <a:custGeom>
            <a:avLst/>
            <a:gdLst/>
            <a:ahLst/>
            <a:cxnLst/>
            <a:rect r="r" b="b" t="t" l="l"/>
            <a:pathLst>
              <a:path h="2828521" w="11166763">
                <a:moveTo>
                  <a:pt x="0" y="0"/>
                </a:moveTo>
                <a:lnTo>
                  <a:pt x="11166764" y="0"/>
                </a:lnTo>
                <a:lnTo>
                  <a:pt x="11166764" y="2828520"/>
                </a:lnTo>
                <a:lnTo>
                  <a:pt x="0" y="2828520"/>
                </a:lnTo>
                <a:lnTo>
                  <a:pt x="0" y="0"/>
                </a:lnTo>
                <a:close/>
              </a:path>
            </a:pathLst>
          </a:custGeom>
          <a:blipFill>
            <a:blip r:embed="rId3"/>
            <a:stretch>
              <a:fillRect l="0" t="0" r="0" b="0"/>
            </a:stretch>
          </a:blipFill>
        </p:spPr>
      </p:sp>
      <p:sp>
        <p:nvSpPr>
          <p:cNvPr name="TextBox 9" id="9"/>
          <p:cNvSpPr txBox="true"/>
          <p:nvPr/>
        </p:nvSpPr>
        <p:spPr>
          <a:xfrm rot="0">
            <a:off x="1028700" y="885825"/>
            <a:ext cx="10977209" cy="1716405"/>
          </a:xfrm>
          <a:prstGeom prst="rect">
            <a:avLst/>
          </a:prstGeom>
        </p:spPr>
        <p:txBody>
          <a:bodyPr anchor="t" rtlCol="false" tIns="0" lIns="0" bIns="0" rIns="0">
            <a:spAutoFit/>
          </a:bodyPr>
          <a:lstStyle/>
          <a:p>
            <a:pPr algn="ctr">
              <a:lnSpc>
                <a:spcPts val="6719"/>
              </a:lnSpc>
              <a:spcBef>
                <a:spcPct val="0"/>
              </a:spcBef>
            </a:pPr>
            <a:r>
              <a:rPr lang="en-US" b="true" sz="4800">
                <a:solidFill>
                  <a:srgbClr val="FFFFFF"/>
                </a:solidFill>
                <a:latin typeface="Poppins Bold"/>
                <a:ea typeface="Poppins Bold"/>
                <a:cs typeface="Poppins Bold"/>
                <a:sym typeface="Poppins Bold"/>
              </a:rPr>
              <a:t>The Challenge of Ambiguity in Prompt Engineering</a:t>
            </a:r>
          </a:p>
        </p:txBody>
      </p:sp>
      <p:sp>
        <p:nvSpPr>
          <p:cNvPr name="TextBox 10" id="10"/>
          <p:cNvSpPr txBox="true"/>
          <p:nvPr/>
        </p:nvSpPr>
        <p:spPr>
          <a:xfrm rot="0">
            <a:off x="1394930" y="6267198"/>
            <a:ext cx="11637565" cy="2494501"/>
          </a:xfrm>
          <a:prstGeom prst="rect">
            <a:avLst/>
          </a:prstGeom>
        </p:spPr>
        <p:txBody>
          <a:bodyPr anchor="t" rtlCol="false" tIns="0" lIns="0" bIns="0" rIns="0">
            <a:spAutoFit/>
          </a:bodyPr>
          <a:lstStyle/>
          <a:p>
            <a:pPr algn="l">
              <a:lnSpc>
                <a:spcPts val="3956"/>
              </a:lnSpc>
            </a:pPr>
            <a:r>
              <a:rPr lang="en-US" sz="3165" b="true">
                <a:solidFill>
                  <a:srgbClr val="FFFFFF"/>
                </a:solidFill>
                <a:latin typeface="Poppins Bold"/>
                <a:ea typeface="Poppins Bold"/>
                <a:cs typeface="Poppins Bold"/>
                <a:sym typeface="Poppins Bold"/>
              </a:rPr>
              <a:t>📌</a:t>
            </a:r>
            <a:r>
              <a:rPr lang="en-US" b="true" sz="3165">
                <a:solidFill>
                  <a:srgbClr val="FFFFFF"/>
                </a:solidFill>
                <a:latin typeface="Poppins Bold"/>
                <a:ea typeface="Poppins Bold"/>
                <a:cs typeface="Poppins Bold"/>
                <a:sym typeface="Poppins Bold"/>
              </a:rPr>
              <a:t>How to Reduce Ambiguity:</a:t>
            </a:r>
          </a:p>
          <a:p>
            <a:pPr algn="l">
              <a:lnSpc>
                <a:spcPts val="3956"/>
              </a:lnSpc>
            </a:pPr>
            <a:r>
              <a:rPr lang="en-US" sz="3165">
                <a:solidFill>
                  <a:srgbClr val="FFFFFF"/>
                </a:solidFill>
                <a:latin typeface="Poppins"/>
                <a:ea typeface="Poppins"/>
                <a:cs typeface="Poppins"/>
                <a:sym typeface="Poppins"/>
              </a:rPr>
              <a:t>Define the format (e.g., list, paragraph, bullet points).</a:t>
            </a:r>
          </a:p>
          <a:p>
            <a:pPr algn="l">
              <a:lnSpc>
                <a:spcPts val="3956"/>
              </a:lnSpc>
            </a:pPr>
            <a:r>
              <a:rPr lang="en-US" sz="3165">
                <a:solidFill>
                  <a:srgbClr val="FFFFFF"/>
                </a:solidFill>
                <a:latin typeface="Poppins"/>
                <a:ea typeface="Poppins"/>
                <a:cs typeface="Poppins"/>
                <a:sym typeface="Poppins"/>
              </a:rPr>
              <a:t>Specify length (e.g., short summary, 200 words).</a:t>
            </a:r>
          </a:p>
          <a:p>
            <a:pPr algn="l">
              <a:lnSpc>
                <a:spcPts val="3956"/>
              </a:lnSpc>
            </a:pPr>
            <a:r>
              <a:rPr lang="en-US" sz="3165">
                <a:solidFill>
                  <a:srgbClr val="FFFFFF"/>
                </a:solidFill>
                <a:latin typeface="Poppins"/>
                <a:ea typeface="Poppins"/>
                <a:cs typeface="Poppins"/>
                <a:sym typeface="Poppins"/>
              </a:rPr>
              <a:t>Use constraints (e.g., "avoid technical jargon").</a:t>
            </a:r>
          </a:p>
          <a:p>
            <a:pPr algn="l">
              <a:lnSpc>
                <a:spcPts val="3956"/>
              </a:lnSpc>
            </a:pPr>
            <a:r>
              <a:rPr lang="en-US" sz="3165">
                <a:solidFill>
                  <a:srgbClr val="FFFFFF"/>
                </a:solidFill>
                <a:latin typeface="Poppins"/>
                <a:ea typeface="Poppins"/>
                <a:cs typeface="Poppins"/>
                <a:sym typeface="Poppins"/>
              </a:rPr>
              <a:t>Clarify intent (e.g., "Explain in layman’s terms").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05405" y="3000435"/>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grpSp>
        <p:nvGrpSpPr>
          <p:cNvPr name="Group 3" id="3"/>
          <p:cNvGrpSpPr/>
          <p:nvPr/>
        </p:nvGrpSpPr>
        <p:grpSpPr>
          <a:xfrm rot="0">
            <a:off x="-1547021" y="2384036"/>
            <a:ext cx="7662573" cy="9435211"/>
            <a:chOff x="0" y="0"/>
            <a:chExt cx="1187133" cy="1461761"/>
          </a:xfrm>
        </p:grpSpPr>
        <p:sp>
          <p:nvSpPr>
            <p:cNvPr name="Freeform 4" id="4"/>
            <p:cNvSpPr/>
            <p:nvPr/>
          </p:nvSpPr>
          <p:spPr>
            <a:xfrm flipH="false" flipV="false" rot="0">
              <a:off x="0" y="0"/>
              <a:ext cx="1187133" cy="1461761"/>
            </a:xfrm>
            <a:custGeom>
              <a:avLst/>
              <a:gdLst/>
              <a:ahLst/>
              <a:cxnLst/>
              <a:rect r="r" b="b" t="t" l="l"/>
              <a:pathLst>
                <a:path h="1461761" w="1187133">
                  <a:moveTo>
                    <a:pt x="949008" y="0"/>
                  </a:moveTo>
                  <a:lnTo>
                    <a:pt x="1187133" y="238125"/>
                  </a:lnTo>
                  <a:lnTo>
                    <a:pt x="1187133" y="1223636"/>
                  </a:lnTo>
                  <a:lnTo>
                    <a:pt x="949008" y="1461761"/>
                  </a:lnTo>
                  <a:lnTo>
                    <a:pt x="238125" y="1461761"/>
                  </a:lnTo>
                  <a:lnTo>
                    <a:pt x="0" y="1223636"/>
                  </a:lnTo>
                  <a:lnTo>
                    <a:pt x="0" y="238125"/>
                  </a:lnTo>
                  <a:lnTo>
                    <a:pt x="238125" y="0"/>
                  </a:lnTo>
                  <a:lnTo>
                    <a:pt x="949008" y="0"/>
                  </a:lnTo>
                  <a:close/>
                </a:path>
              </a:pathLst>
            </a:custGeom>
            <a:blipFill>
              <a:blip r:embed="rId3"/>
              <a:stretch>
                <a:fillRect l="-142665" t="-15053" r="-22757" b="0"/>
              </a:stretch>
            </a:blipFill>
          </p:spPr>
        </p:sp>
      </p:grpSp>
      <p:sp>
        <p:nvSpPr>
          <p:cNvPr name="TextBox 5" id="5"/>
          <p:cNvSpPr txBox="true"/>
          <p:nvPr/>
        </p:nvSpPr>
        <p:spPr>
          <a:xfrm rot="0">
            <a:off x="484180" y="39837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6" id="6"/>
          <p:cNvSpPr/>
          <p:nvPr/>
        </p:nvSpPr>
        <p:spPr>
          <a:xfrm flipV="true">
            <a:off x="1304013" y="614257"/>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TextBox 7" id="7"/>
          <p:cNvSpPr txBox="true"/>
          <p:nvPr/>
        </p:nvSpPr>
        <p:spPr>
          <a:xfrm rot="0">
            <a:off x="6468551" y="1588265"/>
            <a:ext cx="11286471" cy="2614789"/>
          </a:xfrm>
          <a:prstGeom prst="rect">
            <a:avLst/>
          </a:prstGeom>
        </p:spPr>
        <p:txBody>
          <a:bodyPr anchor="t" rtlCol="false" tIns="0" lIns="0" bIns="0" rIns="0">
            <a:spAutoFit/>
          </a:bodyPr>
          <a:lstStyle/>
          <a:p>
            <a:pPr algn="ctr">
              <a:lnSpc>
                <a:spcPts val="10227"/>
              </a:lnSpc>
              <a:spcBef>
                <a:spcPct val="0"/>
              </a:spcBef>
            </a:pPr>
            <a:r>
              <a:rPr lang="en-US" b="true" sz="7305">
                <a:solidFill>
                  <a:srgbClr val="FFFFFF"/>
                </a:solidFill>
                <a:latin typeface="Poppins Bold"/>
                <a:ea typeface="Poppins Bold"/>
                <a:cs typeface="Poppins Bold"/>
                <a:sym typeface="Poppins Bold"/>
              </a:rPr>
              <a:t>Know your Customers / Usecases</a:t>
            </a:r>
          </a:p>
        </p:txBody>
      </p:sp>
      <p:sp>
        <p:nvSpPr>
          <p:cNvPr name="TextBox 8" id="8"/>
          <p:cNvSpPr txBox="true"/>
          <p:nvPr/>
        </p:nvSpPr>
        <p:spPr>
          <a:xfrm rot="0">
            <a:off x="7668975" y="5239822"/>
            <a:ext cx="9590325" cy="2418715"/>
          </a:xfrm>
          <a:prstGeom prst="rect">
            <a:avLst/>
          </a:prstGeom>
        </p:spPr>
        <p:txBody>
          <a:bodyPr anchor="t" rtlCol="false" tIns="0" lIns="0" bIns="0" rIns="0">
            <a:spAutoFit/>
          </a:bodyPr>
          <a:lstStyle/>
          <a:p>
            <a:pPr algn="ctr">
              <a:lnSpc>
                <a:spcPts val="4760"/>
              </a:lnSpc>
              <a:spcBef>
                <a:spcPct val="0"/>
              </a:spcBef>
            </a:pPr>
            <a:r>
              <a:rPr lang="en-US" sz="3400">
                <a:solidFill>
                  <a:srgbClr val="FFFFFF"/>
                </a:solidFill>
                <a:latin typeface="Poppins"/>
                <a:ea typeface="Poppins"/>
                <a:cs typeface="Poppins"/>
                <a:sym typeface="Poppins"/>
              </a:rPr>
              <a:t>Understand</a:t>
            </a:r>
            <a:r>
              <a:rPr lang="en-US" sz="3400">
                <a:solidFill>
                  <a:srgbClr val="FFFFFF"/>
                </a:solidFill>
                <a:latin typeface="Poppins"/>
                <a:ea typeface="Poppins"/>
                <a:cs typeface="Poppins"/>
                <a:sym typeface="Poppins"/>
              </a:rPr>
              <a:t>ing your customers and use cases in AI is crucial to designing effective, user-centric solutions while preventing unintended misuse.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405648" y="5970428"/>
            <a:ext cx="5290505" cy="5290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6025195" y="-6789202"/>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sp>
        <p:nvSpPr>
          <p:cNvPr name="TextBox 6" id="6"/>
          <p:cNvSpPr txBox="true"/>
          <p:nvPr/>
        </p:nvSpPr>
        <p:spPr>
          <a:xfrm rot="0">
            <a:off x="14469177" y="42191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7" id="7"/>
          <p:cNvSpPr/>
          <p:nvPr/>
        </p:nvSpPr>
        <p:spPr>
          <a:xfrm flipV="true">
            <a:off x="15289010" y="637798"/>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TextBox 8" id="8"/>
          <p:cNvSpPr txBox="true"/>
          <p:nvPr/>
        </p:nvSpPr>
        <p:spPr>
          <a:xfrm rot="0">
            <a:off x="1028700" y="885825"/>
            <a:ext cx="10977209" cy="1716405"/>
          </a:xfrm>
          <a:prstGeom prst="rect">
            <a:avLst/>
          </a:prstGeom>
        </p:spPr>
        <p:txBody>
          <a:bodyPr anchor="t" rtlCol="false" tIns="0" lIns="0" bIns="0" rIns="0">
            <a:spAutoFit/>
          </a:bodyPr>
          <a:lstStyle/>
          <a:p>
            <a:pPr algn="ctr">
              <a:lnSpc>
                <a:spcPts val="6719"/>
              </a:lnSpc>
            </a:pPr>
            <a:r>
              <a:rPr lang="en-US" sz="4800" b="true">
                <a:solidFill>
                  <a:srgbClr val="FFFFFF"/>
                </a:solidFill>
                <a:latin typeface="Poppins Bold"/>
                <a:ea typeface="Poppins Bold"/>
                <a:cs typeface="Poppins Bold"/>
                <a:sym typeface="Poppins Bold"/>
              </a:rPr>
              <a:t>Know Your Customers / Use</a:t>
            </a:r>
          </a:p>
          <a:p>
            <a:pPr algn="ctr">
              <a:lnSpc>
                <a:spcPts val="6719"/>
              </a:lnSpc>
              <a:spcBef>
                <a:spcPct val="0"/>
              </a:spcBef>
            </a:pPr>
            <a:r>
              <a:rPr lang="en-US" b="true" sz="4800">
                <a:solidFill>
                  <a:srgbClr val="FFFFFF"/>
                </a:solidFill>
                <a:latin typeface="Poppins Bold"/>
                <a:ea typeface="Poppins Bold"/>
                <a:cs typeface="Poppins Bold"/>
                <a:sym typeface="Poppins Bold"/>
              </a:rPr>
              <a:t>Cases in AI</a:t>
            </a:r>
          </a:p>
        </p:txBody>
      </p:sp>
      <p:sp>
        <p:nvSpPr>
          <p:cNvPr name="TextBox 9" id="9"/>
          <p:cNvSpPr txBox="true"/>
          <p:nvPr/>
        </p:nvSpPr>
        <p:spPr>
          <a:xfrm rot="0">
            <a:off x="1028700" y="3048000"/>
            <a:ext cx="14376948" cy="6724650"/>
          </a:xfrm>
          <a:prstGeom prst="rect">
            <a:avLst/>
          </a:prstGeom>
        </p:spPr>
        <p:txBody>
          <a:bodyPr anchor="t" rtlCol="false" tIns="0" lIns="0" bIns="0" rIns="0">
            <a:spAutoFit/>
          </a:bodyPr>
          <a:lstStyle/>
          <a:p>
            <a:pPr algn="l">
              <a:lnSpc>
                <a:spcPts val="4080"/>
              </a:lnSpc>
            </a:pPr>
            <a:r>
              <a:rPr lang="en-US" sz="3400">
                <a:solidFill>
                  <a:srgbClr val="FFFFFF"/>
                </a:solidFill>
                <a:latin typeface="Poppins"/>
                <a:ea typeface="Poppins"/>
                <a:cs typeface="Poppins"/>
                <a:sym typeface="Poppins"/>
              </a:rPr>
              <a:t>📌</a:t>
            </a:r>
            <a:r>
              <a:rPr lang="en-US" sz="3400">
                <a:solidFill>
                  <a:srgbClr val="FFFFFF"/>
                </a:solidFill>
                <a:latin typeface="Poppins"/>
                <a:ea typeface="Poppins"/>
                <a:cs typeface="Poppins"/>
                <a:sym typeface="Poppins"/>
              </a:rPr>
              <a:t> Understanding Your Customers</a:t>
            </a:r>
          </a:p>
          <a:p>
            <a:pPr algn="l" marL="734061" indent="-367031" lvl="1">
              <a:lnSpc>
                <a:spcPts val="4080"/>
              </a:lnSpc>
              <a:buFont typeface="Arial"/>
              <a:buChar char="•"/>
            </a:pPr>
            <a:r>
              <a:rPr lang="en-US" sz="3400">
                <a:solidFill>
                  <a:srgbClr val="FFFFFF"/>
                </a:solidFill>
                <a:latin typeface="Poppins"/>
                <a:ea typeface="Poppins"/>
                <a:cs typeface="Poppins"/>
                <a:sym typeface="Poppins"/>
              </a:rPr>
              <a:t>Identify user needs, behaviors, and expectations.</a:t>
            </a:r>
          </a:p>
          <a:p>
            <a:pPr algn="l" marL="734061" indent="-367031" lvl="1">
              <a:lnSpc>
                <a:spcPts val="4080"/>
              </a:lnSpc>
              <a:buFont typeface="Arial"/>
              <a:buChar char="•"/>
            </a:pPr>
            <a:r>
              <a:rPr lang="en-US" sz="3400">
                <a:solidFill>
                  <a:srgbClr val="FFFFFF"/>
                </a:solidFill>
                <a:latin typeface="Poppins"/>
                <a:ea typeface="Poppins"/>
                <a:cs typeface="Poppins"/>
                <a:sym typeface="Poppins"/>
              </a:rPr>
              <a:t>Align AI features with specific target users.</a:t>
            </a:r>
          </a:p>
          <a:p>
            <a:pPr algn="l" marL="734061" indent="-367031" lvl="1">
              <a:lnSpc>
                <a:spcPts val="4080"/>
              </a:lnSpc>
              <a:buFont typeface="Arial"/>
              <a:buChar char="•"/>
            </a:pPr>
            <a:r>
              <a:rPr lang="en-US" sz="3400">
                <a:solidFill>
                  <a:srgbClr val="FFFFFF"/>
                </a:solidFill>
                <a:latin typeface="Poppins"/>
                <a:ea typeface="Poppins"/>
                <a:cs typeface="Poppins"/>
                <a:sym typeface="Poppins"/>
              </a:rPr>
              <a:t>Enhance usability and effectiveness.</a:t>
            </a:r>
          </a:p>
          <a:p>
            <a:pPr algn="l">
              <a:lnSpc>
                <a:spcPts val="4080"/>
              </a:lnSpc>
            </a:pPr>
          </a:p>
          <a:p>
            <a:pPr algn="l">
              <a:lnSpc>
                <a:spcPts val="4080"/>
              </a:lnSpc>
            </a:pPr>
            <a:r>
              <a:rPr lang="en-US" sz="3400">
                <a:solidFill>
                  <a:srgbClr val="FFFFFF"/>
                </a:solidFill>
                <a:latin typeface="Poppins"/>
                <a:ea typeface="Poppins"/>
                <a:cs typeface="Poppins"/>
                <a:sym typeface="Poppins"/>
              </a:rPr>
              <a:t>📌 Defining Use Cases</a:t>
            </a:r>
          </a:p>
          <a:p>
            <a:pPr algn="l" marL="734061" indent="-367031" lvl="1">
              <a:lnSpc>
                <a:spcPts val="4080"/>
              </a:lnSpc>
              <a:buFont typeface="Arial"/>
              <a:buChar char="•"/>
            </a:pPr>
            <a:r>
              <a:rPr lang="en-US" sz="3400">
                <a:solidFill>
                  <a:srgbClr val="FFFFFF"/>
                </a:solidFill>
                <a:latin typeface="Poppins"/>
                <a:ea typeface="Poppins"/>
                <a:cs typeface="Poppins"/>
                <a:sym typeface="Poppins"/>
              </a:rPr>
              <a:t>Establish clear AI applications and limitations.</a:t>
            </a:r>
          </a:p>
          <a:p>
            <a:pPr algn="l" marL="734061" indent="-367031" lvl="1">
              <a:lnSpc>
                <a:spcPts val="4080"/>
              </a:lnSpc>
              <a:buFont typeface="Arial"/>
              <a:buChar char="•"/>
            </a:pPr>
            <a:r>
              <a:rPr lang="en-US" sz="3400">
                <a:solidFill>
                  <a:srgbClr val="FFFFFF"/>
                </a:solidFill>
                <a:latin typeface="Poppins"/>
                <a:ea typeface="Poppins"/>
                <a:cs typeface="Poppins"/>
                <a:sym typeface="Poppins"/>
              </a:rPr>
              <a:t>Ensure ethical and safe AI deployment.</a:t>
            </a:r>
          </a:p>
          <a:p>
            <a:pPr algn="l">
              <a:lnSpc>
                <a:spcPts val="4080"/>
              </a:lnSpc>
            </a:pPr>
          </a:p>
          <a:p>
            <a:pPr algn="l">
              <a:lnSpc>
                <a:spcPts val="4080"/>
              </a:lnSpc>
            </a:pPr>
            <a:r>
              <a:rPr lang="en-US" sz="3400">
                <a:solidFill>
                  <a:srgbClr val="FFFFFF"/>
                </a:solidFill>
                <a:latin typeface="Poppins"/>
                <a:ea typeface="Poppins"/>
                <a:cs typeface="Poppins"/>
                <a:sym typeface="Poppins"/>
              </a:rPr>
              <a:t>📌 Benefits of Knowing Your Customers</a:t>
            </a:r>
          </a:p>
          <a:p>
            <a:pPr algn="l" marL="734061" indent="-367031" lvl="1">
              <a:lnSpc>
                <a:spcPts val="4080"/>
              </a:lnSpc>
              <a:buFont typeface="Arial"/>
              <a:buChar char="•"/>
            </a:pPr>
            <a:r>
              <a:rPr lang="en-US" sz="3400">
                <a:solidFill>
                  <a:srgbClr val="FFFFFF"/>
                </a:solidFill>
                <a:latin typeface="Poppins"/>
                <a:ea typeface="Poppins"/>
                <a:cs typeface="Poppins"/>
                <a:sym typeface="Poppins"/>
              </a:rPr>
              <a:t>Improves AI personalization and efficiency.</a:t>
            </a:r>
          </a:p>
          <a:p>
            <a:pPr algn="l" marL="734061" indent="-367031" lvl="1">
              <a:lnSpc>
                <a:spcPts val="4080"/>
              </a:lnSpc>
              <a:buFont typeface="Arial"/>
              <a:buChar char="•"/>
            </a:pPr>
            <a:r>
              <a:rPr lang="en-US" sz="3400">
                <a:solidFill>
                  <a:srgbClr val="FFFFFF"/>
                </a:solidFill>
                <a:latin typeface="Poppins"/>
                <a:ea typeface="Poppins"/>
                <a:cs typeface="Poppins"/>
                <a:sym typeface="Poppins"/>
              </a:rPr>
              <a:t>Reduc</a:t>
            </a:r>
            <a:r>
              <a:rPr lang="en-US" sz="3400">
                <a:solidFill>
                  <a:srgbClr val="FFFFFF"/>
                </a:solidFill>
                <a:latin typeface="Poppins"/>
                <a:ea typeface="Poppins"/>
                <a:cs typeface="Poppins"/>
                <a:sym typeface="Poppins"/>
              </a:rPr>
              <a:t>es</a:t>
            </a:r>
            <a:r>
              <a:rPr lang="en-US" sz="3400">
                <a:solidFill>
                  <a:srgbClr val="FFFFFF"/>
                </a:solidFill>
                <a:latin typeface="Poppins"/>
                <a:ea typeface="Poppins"/>
                <a:cs typeface="Poppins"/>
                <a:sym typeface="Poppins"/>
              </a:rPr>
              <a:t> risks of misuse or unintended applications.</a:t>
            </a:r>
          </a:p>
          <a:p>
            <a:pPr algn="l" marL="734061" indent="-367031" lvl="1">
              <a:lnSpc>
                <a:spcPts val="4080"/>
              </a:lnSpc>
              <a:buFont typeface="Arial"/>
              <a:buChar char="•"/>
            </a:pPr>
            <a:r>
              <a:rPr lang="en-US" sz="3400">
                <a:solidFill>
                  <a:srgbClr val="FFFFFF"/>
                </a:solidFill>
                <a:latin typeface="Poppins"/>
                <a:ea typeface="Poppins"/>
                <a:cs typeface="Poppins"/>
                <a:sym typeface="Poppins"/>
              </a:rPr>
              <a:t>Builds trust and ensures compliance.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817930" y="-5320354"/>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grpSp>
        <p:nvGrpSpPr>
          <p:cNvPr name="Group 3" id="3"/>
          <p:cNvGrpSpPr/>
          <p:nvPr/>
        </p:nvGrpSpPr>
        <p:grpSpPr>
          <a:xfrm rot="0">
            <a:off x="12136526" y="2340283"/>
            <a:ext cx="8221085" cy="9435211"/>
            <a:chOff x="0" y="0"/>
            <a:chExt cx="1273661" cy="1461761"/>
          </a:xfrm>
        </p:grpSpPr>
        <p:sp>
          <p:nvSpPr>
            <p:cNvPr name="Freeform 4" id="4"/>
            <p:cNvSpPr/>
            <p:nvPr/>
          </p:nvSpPr>
          <p:spPr>
            <a:xfrm flipH="false" flipV="false" rot="0">
              <a:off x="0" y="0"/>
              <a:ext cx="1273661" cy="1461761"/>
            </a:xfrm>
            <a:custGeom>
              <a:avLst/>
              <a:gdLst/>
              <a:ahLst/>
              <a:cxnLst/>
              <a:rect r="r" b="b" t="t" l="l"/>
              <a:pathLst>
                <a:path h="1461761" w="1273661">
                  <a:moveTo>
                    <a:pt x="1035536" y="0"/>
                  </a:moveTo>
                  <a:lnTo>
                    <a:pt x="1273661" y="238125"/>
                  </a:lnTo>
                  <a:lnTo>
                    <a:pt x="1273661" y="1223636"/>
                  </a:lnTo>
                  <a:lnTo>
                    <a:pt x="1035536" y="1461761"/>
                  </a:lnTo>
                  <a:lnTo>
                    <a:pt x="238125" y="1461761"/>
                  </a:lnTo>
                  <a:lnTo>
                    <a:pt x="0" y="1223636"/>
                  </a:lnTo>
                  <a:lnTo>
                    <a:pt x="0" y="238125"/>
                  </a:lnTo>
                  <a:lnTo>
                    <a:pt x="238125" y="0"/>
                  </a:lnTo>
                  <a:lnTo>
                    <a:pt x="1035536" y="0"/>
                  </a:lnTo>
                  <a:close/>
                </a:path>
              </a:pathLst>
            </a:custGeom>
            <a:blipFill>
              <a:blip r:embed="rId3"/>
              <a:stretch>
                <a:fillRect l="0" t="-15389" r="0" b="-15389"/>
              </a:stretch>
            </a:blipFill>
          </p:spPr>
        </p:sp>
      </p:grpSp>
      <p:grpSp>
        <p:nvGrpSpPr>
          <p:cNvPr name="Group 5" id="5"/>
          <p:cNvGrpSpPr/>
          <p:nvPr/>
        </p:nvGrpSpPr>
        <p:grpSpPr>
          <a:xfrm rot="0">
            <a:off x="9975275" y="2184636"/>
            <a:ext cx="1310402" cy="131040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9FF">
                    <a:alpha val="100000"/>
                  </a:srgbClr>
                </a:gs>
                <a:gs pos="100000">
                  <a:srgbClr val="9468FF">
                    <a:alpha val="100000"/>
                  </a:srgbClr>
                </a:gs>
              </a:gsLst>
              <a:path path="circle">
                <a:fillToRect l="0" r="100000" t="0" b="100000"/>
              </a:path>
              <a:tileRect r="0" l="-100000" b="0" t="-100000"/>
            </a:gra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8" id="8"/>
          <p:cNvSpPr txBox="true"/>
          <p:nvPr/>
        </p:nvSpPr>
        <p:spPr>
          <a:xfrm rot="0">
            <a:off x="14469177" y="42191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9" id="9"/>
          <p:cNvSpPr/>
          <p:nvPr/>
        </p:nvSpPr>
        <p:spPr>
          <a:xfrm flipV="true">
            <a:off x="15289010" y="637798"/>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TextBox 10" id="10"/>
          <p:cNvSpPr txBox="true"/>
          <p:nvPr/>
        </p:nvSpPr>
        <p:spPr>
          <a:xfrm rot="0">
            <a:off x="1489397" y="5196069"/>
            <a:ext cx="9333550" cy="2418715"/>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Poppins"/>
                <a:ea typeface="Poppins"/>
                <a:cs typeface="Poppins"/>
                <a:sym typeface="Poppins"/>
              </a:rPr>
              <a:t>Constraining inputs and outputs in AI ensures safe, reliable, and relevant model behavior by applying rules to both data processing and generated responses.</a:t>
            </a:r>
          </a:p>
        </p:txBody>
      </p:sp>
      <p:sp>
        <p:nvSpPr>
          <p:cNvPr name="TextBox 11" id="11"/>
          <p:cNvSpPr txBox="true"/>
          <p:nvPr/>
        </p:nvSpPr>
        <p:spPr>
          <a:xfrm rot="0">
            <a:off x="1296926" y="1676949"/>
            <a:ext cx="9333550" cy="2614789"/>
          </a:xfrm>
          <a:prstGeom prst="rect">
            <a:avLst/>
          </a:prstGeom>
        </p:spPr>
        <p:txBody>
          <a:bodyPr anchor="t" rtlCol="false" tIns="0" lIns="0" bIns="0" rIns="0">
            <a:spAutoFit/>
          </a:bodyPr>
          <a:lstStyle/>
          <a:p>
            <a:pPr algn="ctr">
              <a:lnSpc>
                <a:spcPts val="10227"/>
              </a:lnSpc>
              <a:spcBef>
                <a:spcPct val="0"/>
              </a:spcBef>
            </a:pPr>
            <a:r>
              <a:rPr lang="en-US" b="true" sz="7305">
                <a:solidFill>
                  <a:srgbClr val="FFFFFF"/>
                </a:solidFill>
                <a:latin typeface="Poppins Bold"/>
                <a:ea typeface="Poppins Bold"/>
                <a:cs typeface="Poppins Bold"/>
                <a:sym typeface="Poppins Bold"/>
              </a:rPr>
              <a:t>Constraining Outputs and Inputs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405648" y="5970428"/>
            <a:ext cx="5290505" cy="5290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6025195" y="-6789202"/>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sp>
        <p:nvSpPr>
          <p:cNvPr name="TextBox 6" id="6"/>
          <p:cNvSpPr txBox="true"/>
          <p:nvPr/>
        </p:nvSpPr>
        <p:spPr>
          <a:xfrm rot="0">
            <a:off x="14469177" y="42191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7" id="7"/>
          <p:cNvSpPr/>
          <p:nvPr/>
        </p:nvSpPr>
        <p:spPr>
          <a:xfrm flipV="true">
            <a:off x="15289010" y="637798"/>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TextBox 8" id="8"/>
          <p:cNvSpPr txBox="true"/>
          <p:nvPr/>
        </p:nvSpPr>
        <p:spPr>
          <a:xfrm rot="0">
            <a:off x="1028700" y="885825"/>
            <a:ext cx="10977209" cy="1716405"/>
          </a:xfrm>
          <a:prstGeom prst="rect">
            <a:avLst/>
          </a:prstGeom>
        </p:spPr>
        <p:txBody>
          <a:bodyPr anchor="t" rtlCol="false" tIns="0" lIns="0" bIns="0" rIns="0">
            <a:spAutoFit/>
          </a:bodyPr>
          <a:lstStyle/>
          <a:p>
            <a:pPr algn="ctr">
              <a:lnSpc>
                <a:spcPts val="6719"/>
              </a:lnSpc>
            </a:pPr>
            <a:r>
              <a:rPr lang="en-US" sz="4800" b="true">
                <a:solidFill>
                  <a:srgbClr val="FFFFFF"/>
                </a:solidFill>
                <a:latin typeface="Poppins Bold"/>
                <a:ea typeface="Poppins Bold"/>
                <a:cs typeface="Poppins Bold"/>
                <a:sym typeface="Poppins Bold"/>
              </a:rPr>
              <a:t>Constraining Inputs and </a:t>
            </a:r>
          </a:p>
          <a:p>
            <a:pPr algn="ctr">
              <a:lnSpc>
                <a:spcPts val="6719"/>
              </a:lnSpc>
              <a:spcBef>
                <a:spcPct val="0"/>
              </a:spcBef>
            </a:pPr>
            <a:r>
              <a:rPr lang="en-US" b="true" sz="4800">
                <a:solidFill>
                  <a:srgbClr val="FFFFFF"/>
                </a:solidFill>
                <a:latin typeface="Poppins Bold"/>
                <a:ea typeface="Poppins Bold"/>
                <a:cs typeface="Poppins Bold"/>
                <a:sym typeface="Poppins Bold"/>
              </a:rPr>
              <a:t>Outputs in AI</a:t>
            </a:r>
          </a:p>
        </p:txBody>
      </p:sp>
      <p:sp>
        <p:nvSpPr>
          <p:cNvPr name="TextBox 9" id="9"/>
          <p:cNvSpPr txBox="true"/>
          <p:nvPr/>
        </p:nvSpPr>
        <p:spPr>
          <a:xfrm rot="0">
            <a:off x="1028700" y="2916555"/>
            <a:ext cx="14376948" cy="6436360"/>
          </a:xfrm>
          <a:prstGeom prst="rect">
            <a:avLst/>
          </a:prstGeom>
        </p:spPr>
        <p:txBody>
          <a:bodyPr anchor="t" rtlCol="false" tIns="0" lIns="0" bIns="0" rIns="0">
            <a:spAutoFit/>
          </a:bodyPr>
          <a:lstStyle/>
          <a:p>
            <a:pPr algn="l">
              <a:lnSpc>
                <a:spcPts val="4250"/>
              </a:lnSpc>
            </a:pPr>
            <a:r>
              <a:rPr lang="en-US" sz="3400">
                <a:solidFill>
                  <a:srgbClr val="FFFFFF"/>
                </a:solidFill>
                <a:latin typeface="Poppins"/>
                <a:ea typeface="Poppins"/>
                <a:cs typeface="Poppins"/>
                <a:sym typeface="Poppins"/>
              </a:rPr>
              <a:t>📌 </a:t>
            </a:r>
            <a:r>
              <a:rPr lang="en-US" sz="3400" b="true">
                <a:solidFill>
                  <a:srgbClr val="FFFFFF"/>
                </a:solidFill>
                <a:latin typeface="Poppins Bold"/>
                <a:ea typeface="Poppins Bold"/>
                <a:cs typeface="Poppins Bold"/>
                <a:sym typeface="Poppins Bold"/>
              </a:rPr>
              <a:t>Why</a:t>
            </a:r>
            <a:r>
              <a:rPr lang="en-US" b="true" sz="3400">
                <a:solidFill>
                  <a:srgbClr val="FFFFFF"/>
                </a:solidFill>
                <a:latin typeface="Poppins Bold"/>
                <a:ea typeface="Poppins Bold"/>
                <a:cs typeface="Poppins Bold"/>
                <a:sym typeface="Poppins Bold"/>
              </a:rPr>
              <a:t> Constraints Matter?</a:t>
            </a:r>
          </a:p>
          <a:p>
            <a:pPr algn="l" marL="734061" indent="-367031" lvl="1">
              <a:lnSpc>
                <a:spcPts val="4250"/>
              </a:lnSpc>
              <a:buFont typeface="Arial"/>
              <a:buChar char="•"/>
            </a:pPr>
            <a:r>
              <a:rPr lang="en-US" sz="3400">
                <a:solidFill>
                  <a:srgbClr val="FFFFFF"/>
                </a:solidFill>
                <a:latin typeface="Poppins"/>
                <a:ea typeface="Poppins"/>
                <a:cs typeface="Poppins"/>
                <a:sym typeface="Poppins"/>
              </a:rPr>
              <a:t>Ensures data validity and model reliability.</a:t>
            </a:r>
          </a:p>
          <a:p>
            <a:pPr algn="l" marL="734061" indent="-367031" lvl="1">
              <a:lnSpc>
                <a:spcPts val="4250"/>
              </a:lnSpc>
              <a:buFont typeface="Arial"/>
              <a:buChar char="•"/>
            </a:pPr>
            <a:r>
              <a:rPr lang="en-US" sz="3400">
                <a:solidFill>
                  <a:srgbClr val="FFFFFF"/>
                </a:solidFill>
                <a:latin typeface="Poppins"/>
                <a:ea typeface="Poppins"/>
                <a:cs typeface="Poppins"/>
                <a:sym typeface="Poppins"/>
              </a:rPr>
              <a:t>Prevents harmful, biased, or irrelevant outputs.</a:t>
            </a:r>
          </a:p>
          <a:p>
            <a:pPr algn="l" marL="734061" indent="-367031" lvl="1">
              <a:lnSpc>
                <a:spcPts val="4250"/>
              </a:lnSpc>
              <a:buFont typeface="Arial"/>
              <a:buChar char="•"/>
            </a:pPr>
            <a:r>
              <a:rPr lang="en-US" sz="3400">
                <a:solidFill>
                  <a:srgbClr val="FFFFFF"/>
                </a:solidFill>
                <a:latin typeface="Poppins"/>
                <a:ea typeface="Poppins"/>
                <a:cs typeface="Poppins"/>
                <a:sym typeface="Poppins"/>
              </a:rPr>
              <a:t>Enhances safety, control, and compliance.</a:t>
            </a:r>
          </a:p>
          <a:p>
            <a:pPr algn="l">
              <a:lnSpc>
                <a:spcPts val="4250"/>
              </a:lnSpc>
            </a:pPr>
            <a:r>
              <a:rPr lang="en-US" sz="3400">
                <a:solidFill>
                  <a:srgbClr val="FFFFFF"/>
                </a:solidFill>
                <a:latin typeface="Poppins"/>
                <a:ea typeface="Poppins"/>
                <a:cs typeface="Poppins"/>
                <a:sym typeface="Poppins"/>
              </a:rPr>
              <a:t>📌</a:t>
            </a:r>
            <a:r>
              <a:rPr lang="en-US" sz="3400">
                <a:solidFill>
                  <a:srgbClr val="FFFFFF"/>
                </a:solidFill>
                <a:latin typeface="Poppins"/>
                <a:ea typeface="Poppins"/>
                <a:cs typeface="Poppins"/>
                <a:sym typeface="Poppins"/>
              </a:rPr>
              <a:t> </a:t>
            </a:r>
            <a:r>
              <a:rPr lang="en-US" b="true" sz="3400">
                <a:solidFill>
                  <a:srgbClr val="FFFFFF"/>
                </a:solidFill>
                <a:latin typeface="Poppins Bold"/>
                <a:ea typeface="Poppins Bold"/>
                <a:cs typeface="Poppins Bold"/>
                <a:sym typeface="Poppins Bold"/>
              </a:rPr>
              <a:t>Input Constraints</a:t>
            </a:r>
          </a:p>
          <a:p>
            <a:pPr algn="l" marL="734061" indent="-367031" lvl="1">
              <a:lnSpc>
                <a:spcPts val="4250"/>
              </a:lnSpc>
              <a:buFont typeface="Arial"/>
              <a:buChar char="•"/>
            </a:pPr>
            <a:r>
              <a:rPr lang="en-US" sz="3400">
                <a:solidFill>
                  <a:srgbClr val="FFFFFF"/>
                </a:solidFill>
                <a:latin typeface="Poppins"/>
                <a:ea typeface="Poppins"/>
                <a:cs typeface="Poppins"/>
                <a:sym typeface="Poppins"/>
              </a:rPr>
              <a:t>Data validation (format, type, range).</a:t>
            </a:r>
          </a:p>
          <a:p>
            <a:pPr algn="l" marL="734061" indent="-367031" lvl="1">
              <a:lnSpc>
                <a:spcPts val="4250"/>
              </a:lnSpc>
              <a:buFont typeface="Arial"/>
              <a:buChar char="•"/>
            </a:pPr>
            <a:r>
              <a:rPr lang="en-US" sz="3400">
                <a:solidFill>
                  <a:srgbClr val="FFFFFF"/>
                </a:solidFill>
                <a:latin typeface="Poppins"/>
                <a:ea typeface="Poppins"/>
                <a:cs typeface="Poppins"/>
                <a:sym typeface="Poppins"/>
              </a:rPr>
              <a:t>Preprocessing to filter noise and errors.</a:t>
            </a:r>
          </a:p>
          <a:p>
            <a:pPr algn="l" marL="734061" indent="-367031" lvl="1">
              <a:lnSpc>
                <a:spcPts val="4250"/>
              </a:lnSpc>
              <a:buFont typeface="Arial"/>
              <a:buChar char="•"/>
            </a:pPr>
            <a:r>
              <a:rPr lang="en-US" sz="3400">
                <a:solidFill>
                  <a:srgbClr val="FFFFFF"/>
                </a:solidFill>
                <a:latin typeface="Poppins"/>
                <a:ea typeface="Poppins"/>
                <a:cs typeface="Poppins"/>
                <a:sym typeface="Poppins"/>
              </a:rPr>
              <a:t>User-defined r</a:t>
            </a:r>
            <a:r>
              <a:rPr lang="en-US" sz="3400">
                <a:solidFill>
                  <a:srgbClr val="FFFFFF"/>
                </a:solidFill>
                <a:latin typeface="Poppins"/>
                <a:ea typeface="Poppins"/>
                <a:cs typeface="Poppins"/>
                <a:sym typeface="Poppins"/>
              </a:rPr>
              <a:t>est</a:t>
            </a:r>
            <a:r>
              <a:rPr lang="en-US" sz="3400">
                <a:solidFill>
                  <a:srgbClr val="FFFFFF"/>
                </a:solidFill>
                <a:latin typeface="Poppins"/>
                <a:ea typeface="Poppins"/>
                <a:cs typeface="Poppins"/>
                <a:sym typeface="Poppins"/>
              </a:rPr>
              <a:t>rictions to prevent misuse.</a:t>
            </a:r>
          </a:p>
          <a:p>
            <a:pPr algn="l">
              <a:lnSpc>
                <a:spcPts val="4250"/>
              </a:lnSpc>
            </a:pPr>
            <a:r>
              <a:rPr lang="en-US" sz="3400">
                <a:solidFill>
                  <a:srgbClr val="FFFFFF"/>
                </a:solidFill>
                <a:latin typeface="Poppins"/>
                <a:ea typeface="Poppins"/>
                <a:cs typeface="Poppins"/>
                <a:sym typeface="Poppins"/>
              </a:rPr>
              <a:t>📌 </a:t>
            </a:r>
            <a:r>
              <a:rPr lang="en-US" b="true" sz="3400">
                <a:solidFill>
                  <a:srgbClr val="FFFFFF"/>
                </a:solidFill>
                <a:latin typeface="Poppins Bold"/>
                <a:ea typeface="Poppins Bold"/>
                <a:cs typeface="Poppins Bold"/>
                <a:sym typeface="Poppins Bold"/>
              </a:rPr>
              <a:t>Output Constraints</a:t>
            </a:r>
          </a:p>
          <a:p>
            <a:pPr algn="l" marL="734061" indent="-367031" lvl="1">
              <a:lnSpc>
                <a:spcPts val="4250"/>
              </a:lnSpc>
              <a:buFont typeface="Arial"/>
              <a:buChar char="•"/>
            </a:pPr>
            <a:r>
              <a:rPr lang="en-US" sz="3400">
                <a:solidFill>
                  <a:srgbClr val="FFFFFF"/>
                </a:solidFill>
                <a:latin typeface="Poppins"/>
                <a:ea typeface="Poppins"/>
                <a:cs typeface="Poppins"/>
                <a:sym typeface="Poppins"/>
              </a:rPr>
              <a:t>Length limits to control response size.</a:t>
            </a:r>
          </a:p>
          <a:p>
            <a:pPr algn="l" marL="734061" indent="-367031" lvl="1">
              <a:lnSpc>
                <a:spcPts val="4250"/>
              </a:lnSpc>
              <a:buFont typeface="Arial"/>
              <a:buChar char="•"/>
            </a:pPr>
            <a:r>
              <a:rPr lang="en-US" sz="3400">
                <a:solidFill>
                  <a:srgbClr val="FFFFFF"/>
                </a:solidFill>
                <a:latin typeface="Poppins"/>
                <a:ea typeface="Poppins"/>
                <a:cs typeface="Poppins"/>
                <a:sym typeface="Poppins"/>
              </a:rPr>
              <a:t>Content f</a:t>
            </a:r>
            <a:r>
              <a:rPr lang="en-US" sz="3400">
                <a:solidFill>
                  <a:srgbClr val="FFFFFF"/>
                </a:solidFill>
                <a:latin typeface="Poppins"/>
                <a:ea typeface="Poppins"/>
                <a:cs typeface="Poppins"/>
                <a:sym typeface="Poppins"/>
              </a:rPr>
              <a:t>iltering to prevent harmful outputs.</a:t>
            </a:r>
          </a:p>
          <a:p>
            <a:pPr algn="l" marL="734061" indent="-367031" lvl="1">
              <a:lnSpc>
                <a:spcPts val="4250"/>
              </a:lnSpc>
              <a:buFont typeface="Arial"/>
              <a:buChar char="•"/>
            </a:pPr>
            <a:r>
              <a:rPr lang="en-US" sz="3400">
                <a:solidFill>
                  <a:srgbClr val="FFFFFF"/>
                </a:solidFill>
                <a:latin typeface="Poppins"/>
                <a:ea typeface="Poppins"/>
                <a:cs typeface="Poppins"/>
                <a:sym typeface="Poppins"/>
              </a:rPr>
              <a:t>Structured responses for consistency and accuracy.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405648" y="5970428"/>
            <a:ext cx="5290505" cy="5290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6025195" y="-6789202"/>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sp>
        <p:nvSpPr>
          <p:cNvPr name="TextBox 6" id="6"/>
          <p:cNvSpPr txBox="true"/>
          <p:nvPr/>
        </p:nvSpPr>
        <p:spPr>
          <a:xfrm rot="0">
            <a:off x="1028700" y="2914398"/>
            <a:ext cx="14376948" cy="6210300"/>
          </a:xfrm>
          <a:prstGeom prst="rect">
            <a:avLst/>
          </a:prstGeom>
        </p:spPr>
        <p:txBody>
          <a:bodyPr anchor="t" rtlCol="false" tIns="0" lIns="0" bIns="0" rIns="0">
            <a:spAutoFit/>
          </a:bodyPr>
          <a:lstStyle/>
          <a:p>
            <a:pPr algn="l">
              <a:lnSpc>
                <a:spcPts val="4080"/>
              </a:lnSpc>
            </a:pPr>
            <a:r>
              <a:rPr lang="en-US" sz="3400" b="true">
                <a:solidFill>
                  <a:srgbClr val="FFFFFF"/>
                </a:solidFill>
                <a:latin typeface="Poppins Bold"/>
                <a:ea typeface="Poppins Bold"/>
                <a:cs typeface="Poppins Bold"/>
                <a:sym typeface="Poppins Bold"/>
              </a:rPr>
              <a:t>📌</a:t>
            </a:r>
            <a:r>
              <a:rPr lang="en-US" b="true" sz="3400">
                <a:solidFill>
                  <a:srgbClr val="FFFFFF"/>
                </a:solidFill>
                <a:latin typeface="Poppins Bold"/>
                <a:ea typeface="Poppins Bold"/>
                <a:cs typeface="Poppins Bold"/>
                <a:sym typeface="Poppins Bold"/>
              </a:rPr>
              <a:t>Direct Prompt Injection Attacks</a:t>
            </a:r>
            <a:r>
              <a:rPr lang="en-US" sz="3400">
                <a:solidFill>
                  <a:srgbClr val="FFFFFF"/>
                </a:solidFill>
                <a:latin typeface="Poppins"/>
                <a:ea typeface="Poppins"/>
                <a:cs typeface="Poppins"/>
                <a:sym typeface="Poppins"/>
              </a:rPr>
              <a:t> - Malicious input directly alters the AI’s behavior by modifying its prompt.</a:t>
            </a:r>
          </a:p>
          <a:p>
            <a:pPr algn="l">
              <a:lnSpc>
                <a:spcPts val="4080"/>
              </a:lnSpc>
            </a:pPr>
          </a:p>
          <a:p>
            <a:pPr algn="l">
              <a:lnSpc>
                <a:spcPts val="4080"/>
              </a:lnSpc>
            </a:pPr>
            <a:r>
              <a:rPr lang="en-US" sz="3400">
                <a:solidFill>
                  <a:srgbClr val="FFFFFF"/>
                </a:solidFill>
                <a:latin typeface="Poppins"/>
                <a:ea typeface="Poppins"/>
                <a:cs typeface="Poppins"/>
                <a:sym typeface="Poppins"/>
              </a:rPr>
              <a:t>📌</a:t>
            </a:r>
            <a:r>
              <a:rPr lang="en-US" b="true" sz="3400">
                <a:solidFill>
                  <a:srgbClr val="FFFFFF"/>
                </a:solidFill>
                <a:latin typeface="Poppins Bold"/>
                <a:ea typeface="Poppins Bold"/>
                <a:cs typeface="Poppins Bold"/>
                <a:sym typeface="Poppins Bold"/>
              </a:rPr>
              <a:t>Indirect Prompt Injection Attacks</a:t>
            </a:r>
            <a:r>
              <a:rPr lang="en-US" sz="3400">
                <a:solidFill>
                  <a:srgbClr val="FFFFFF"/>
                </a:solidFill>
                <a:latin typeface="Poppins"/>
                <a:ea typeface="Poppins"/>
                <a:cs typeface="Poppins"/>
                <a:sym typeface="Poppins"/>
              </a:rPr>
              <a:t> - Attackers introduce changes indirectly, affecting the output without modifying the prompt directly.</a:t>
            </a:r>
          </a:p>
          <a:p>
            <a:pPr algn="l">
              <a:lnSpc>
                <a:spcPts val="4080"/>
              </a:lnSpc>
            </a:pPr>
          </a:p>
          <a:p>
            <a:pPr algn="l">
              <a:lnSpc>
                <a:spcPts val="4080"/>
              </a:lnSpc>
            </a:pPr>
            <a:r>
              <a:rPr lang="en-US" sz="3400">
                <a:solidFill>
                  <a:srgbClr val="FFFFFF"/>
                </a:solidFill>
                <a:latin typeface="Poppins"/>
                <a:ea typeface="Poppins"/>
                <a:cs typeface="Poppins"/>
                <a:sym typeface="Poppins"/>
              </a:rPr>
              <a:t>📌</a:t>
            </a:r>
            <a:r>
              <a:rPr lang="en-US" b="true" sz="3400">
                <a:solidFill>
                  <a:srgbClr val="FFFFFF"/>
                </a:solidFill>
                <a:latin typeface="Poppins Bold"/>
                <a:ea typeface="Poppins Bold"/>
                <a:cs typeface="Poppins Bold"/>
                <a:sym typeface="Poppins Bold"/>
              </a:rPr>
              <a:t>Prompt Leaking Attacks</a:t>
            </a:r>
            <a:r>
              <a:rPr lang="en-US" sz="3400">
                <a:solidFill>
                  <a:srgbClr val="FFFFFF"/>
                </a:solidFill>
                <a:latin typeface="Poppins"/>
                <a:ea typeface="Poppins"/>
                <a:cs typeface="Poppins"/>
                <a:sym typeface="Poppins"/>
              </a:rPr>
              <a:t> - Attackers trick systems into revealing sensitive data or internal prompts.</a:t>
            </a:r>
          </a:p>
          <a:p>
            <a:pPr algn="l">
              <a:lnSpc>
                <a:spcPts val="4080"/>
              </a:lnSpc>
            </a:pPr>
          </a:p>
          <a:p>
            <a:pPr algn="l">
              <a:lnSpc>
                <a:spcPts val="4080"/>
              </a:lnSpc>
            </a:pPr>
            <a:r>
              <a:rPr lang="en-US" sz="3400">
                <a:solidFill>
                  <a:srgbClr val="FFFFFF"/>
                </a:solidFill>
                <a:latin typeface="Poppins"/>
                <a:ea typeface="Poppins"/>
                <a:cs typeface="Poppins"/>
                <a:sym typeface="Poppins"/>
              </a:rPr>
              <a:t>📌</a:t>
            </a:r>
            <a:r>
              <a:rPr lang="en-US" b="true" sz="3400">
                <a:solidFill>
                  <a:srgbClr val="FFFFFF"/>
                </a:solidFill>
                <a:latin typeface="Poppins Bold"/>
                <a:ea typeface="Poppins Bold"/>
                <a:cs typeface="Poppins Bold"/>
                <a:sym typeface="Poppins Bold"/>
              </a:rPr>
              <a:t>Stored Prompt Injection Attacks</a:t>
            </a:r>
            <a:r>
              <a:rPr lang="en-US" sz="3400">
                <a:solidFill>
                  <a:srgbClr val="FFFFFF"/>
                </a:solidFill>
                <a:latin typeface="Poppins"/>
                <a:ea typeface="Poppins"/>
                <a:cs typeface="Poppins"/>
                <a:sym typeface="Poppins"/>
              </a:rPr>
              <a:t> - Malicious inputs are stored within the system, later triggering altered outputs when prompted.</a:t>
            </a:r>
          </a:p>
        </p:txBody>
      </p:sp>
      <p:sp>
        <p:nvSpPr>
          <p:cNvPr name="TextBox 7" id="7"/>
          <p:cNvSpPr txBox="true"/>
          <p:nvPr/>
        </p:nvSpPr>
        <p:spPr>
          <a:xfrm rot="0">
            <a:off x="14469177" y="42191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8" id="8"/>
          <p:cNvSpPr/>
          <p:nvPr/>
        </p:nvSpPr>
        <p:spPr>
          <a:xfrm flipV="true">
            <a:off x="15289010" y="637798"/>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TextBox 9" id="9"/>
          <p:cNvSpPr txBox="true"/>
          <p:nvPr/>
        </p:nvSpPr>
        <p:spPr>
          <a:xfrm rot="0">
            <a:off x="1028700" y="1211191"/>
            <a:ext cx="10671188" cy="868680"/>
          </a:xfrm>
          <a:prstGeom prst="rect">
            <a:avLst/>
          </a:prstGeom>
        </p:spPr>
        <p:txBody>
          <a:bodyPr anchor="t" rtlCol="false" tIns="0" lIns="0" bIns="0" rIns="0">
            <a:spAutoFit/>
          </a:bodyPr>
          <a:lstStyle/>
          <a:p>
            <a:pPr algn="ctr">
              <a:lnSpc>
                <a:spcPts val="6719"/>
              </a:lnSpc>
              <a:spcBef>
                <a:spcPct val="0"/>
              </a:spcBef>
            </a:pPr>
            <a:r>
              <a:rPr lang="en-US" b="true" sz="4800">
                <a:solidFill>
                  <a:srgbClr val="FFFFFF"/>
                </a:solidFill>
                <a:latin typeface="Poppins Bold"/>
                <a:ea typeface="Poppins Bold"/>
                <a:cs typeface="Poppins Bold"/>
                <a:sym typeface="Poppins Bold"/>
              </a:rPr>
              <a:t>Types of Prompt Injection Attacks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025195" y="-6789202"/>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grpSp>
        <p:nvGrpSpPr>
          <p:cNvPr name="Group 3" id="3"/>
          <p:cNvGrpSpPr/>
          <p:nvPr/>
        </p:nvGrpSpPr>
        <p:grpSpPr>
          <a:xfrm rot="0">
            <a:off x="15405648" y="5970428"/>
            <a:ext cx="5290505" cy="529050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6" id="6"/>
          <p:cNvSpPr txBox="true"/>
          <p:nvPr/>
        </p:nvSpPr>
        <p:spPr>
          <a:xfrm rot="0">
            <a:off x="1349820" y="2723673"/>
            <a:ext cx="13119357" cy="6436360"/>
          </a:xfrm>
          <a:prstGeom prst="rect">
            <a:avLst/>
          </a:prstGeom>
        </p:spPr>
        <p:txBody>
          <a:bodyPr anchor="t" rtlCol="false" tIns="0" lIns="0" bIns="0" rIns="0">
            <a:spAutoFit/>
          </a:bodyPr>
          <a:lstStyle/>
          <a:p>
            <a:pPr algn="l">
              <a:lnSpc>
                <a:spcPts val="4250"/>
              </a:lnSpc>
            </a:pPr>
            <a:r>
              <a:rPr lang="en-US" sz="3400" b="true">
                <a:solidFill>
                  <a:srgbClr val="FFFFFF"/>
                </a:solidFill>
                <a:latin typeface="Poppins Bold"/>
                <a:ea typeface="Poppins Bold"/>
                <a:cs typeface="Poppins Bold"/>
                <a:sym typeface="Poppins Bold"/>
              </a:rPr>
              <a:t>📌</a:t>
            </a:r>
            <a:r>
              <a:rPr lang="en-US" b="true" sz="3400">
                <a:solidFill>
                  <a:srgbClr val="FFFFFF"/>
                </a:solidFill>
                <a:latin typeface="Poppins Bold"/>
                <a:ea typeface="Poppins Bold"/>
                <a:cs typeface="Poppins Bold"/>
                <a:sym typeface="Poppins Bold"/>
              </a:rPr>
              <a:t>Potential Impacts:</a:t>
            </a:r>
          </a:p>
          <a:p>
            <a:pPr algn="l">
              <a:lnSpc>
                <a:spcPts val="4250"/>
              </a:lnSpc>
            </a:pPr>
            <a:r>
              <a:rPr lang="en-US" b="true" sz="3400">
                <a:solidFill>
                  <a:srgbClr val="FFFFFF"/>
                </a:solidFill>
                <a:latin typeface="Poppins Bold"/>
                <a:ea typeface="Poppins Bold"/>
                <a:cs typeface="Poppins Bold"/>
                <a:sym typeface="Poppins Bold"/>
              </a:rPr>
              <a:t>Data Leakage:</a:t>
            </a:r>
            <a:r>
              <a:rPr lang="en-US" sz="3400">
                <a:solidFill>
                  <a:srgbClr val="FFFFFF"/>
                </a:solidFill>
                <a:latin typeface="Poppins"/>
                <a:ea typeface="Poppins"/>
                <a:cs typeface="Poppins"/>
                <a:sym typeface="Poppins"/>
              </a:rPr>
              <a:t> Unintended exposure of sensitive information.</a:t>
            </a:r>
          </a:p>
          <a:p>
            <a:pPr algn="l">
              <a:lnSpc>
                <a:spcPts val="4250"/>
              </a:lnSpc>
            </a:pPr>
            <a:r>
              <a:rPr lang="en-US" b="true" sz="3400">
                <a:solidFill>
                  <a:srgbClr val="FFFFFF"/>
                </a:solidFill>
                <a:latin typeface="Poppins Bold"/>
                <a:ea typeface="Poppins Bold"/>
                <a:cs typeface="Poppins Bold"/>
                <a:sym typeface="Poppins Bold"/>
              </a:rPr>
              <a:t>AI Misbehavior:</a:t>
            </a:r>
            <a:r>
              <a:rPr lang="en-US" sz="3400">
                <a:solidFill>
                  <a:srgbClr val="FFFFFF"/>
                </a:solidFill>
                <a:latin typeface="Poppins"/>
                <a:ea typeface="Poppins"/>
                <a:cs typeface="Poppins"/>
                <a:sym typeface="Poppins"/>
              </a:rPr>
              <a:t> Manipulation of AI to produce biased, harmful, or inaccurate responses.</a:t>
            </a:r>
          </a:p>
          <a:p>
            <a:pPr algn="l">
              <a:lnSpc>
                <a:spcPts val="4250"/>
              </a:lnSpc>
            </a:pPr>
            <a:r>
              <a:rPr lang="en-US" b="true" sz="3400">
                <a:solidFill>
                  <a:srgbClr val="FFFFFF"/>
                </a:solidFill>
                <a:latin typeface="Poppins Bold"/>
                <a:ea typeface="Poppins Bold"/>
                <a:cs typeface="Poppins Bold"/>
                <a:sym typeface="Poppins Bold"/>
              </a:rPr>
              <a:t>Security Vulnerabilities:</a:t>
            </a:r>
            <a:r>
              <a:rPr lang="en-US" sz="3400">
                <a:solidFill>
                  <a:srgbClr val="FFFFFF"/>
                </a:solidFill>
                <a:latin typeface="Poppins"/>
                <a:ea typeface="Poppins"/>
                <a:cs typeface="Poppins"/>
                <a:sym typeface="Poppins"/>
              </a:rPr>
              <a:t> Exploitation of AI systems for unauthorized actions.</a:t>
            </a:r>
          </a:p>
          <a:p>
            <a:pPr algn="l">
              <a:lnSpc>
                <a:spcPts val="4250"/>
              </a:lnSpc>
            </a:pPr>
            <a:r>
              <a:rPr lang="en-US" b="true" sz="3400">
                <a:solidFill>
                  <a:srgbClr val="FFFFFF"/>
                </a:solidFill>
                <a:latin typeface="Poppins Bold"/>
                <a:ea typeface="Poppins Bold"/>
                <a:cs typeface="Poppins Bold"/>
                <a:sym typeface="Poppins Bold"/>
              </a:rPr>
              <a:t>Loss of Trust:</a:t>
            </a:r>
            <a:r>
              <a:rPr lang="en-US" sz="3400">
                <a:solidFill>
                  <a:srgbClr val="FFFFFF"/>
                </a:solidFill>
                <a:latin typeface="Poppins"/>
                <a:ea typeface="Poppins"/>
                <a:cs typeface="Poppins"/>
                <a:sym typeface="Poppins"/>
              </a:rPr>
              <a:t> Erosion of confidence in AI systems.</a:t>
            </a:r>
          </a:p>
          <a:p>
            <a:pPr algn="l">
              <a:lnSpc>
                <a:spcPts val="4250"/>
              </a:lnSpc>
            </a:pPr>
          </a:p>
          <a:p>
            <a:pPr algn="l">
              <a:lnSpc>
                <a:spcPts val="4250"/>
              </a:lnSpc>
            </a:pPr>
            <a:r>
              <a:rPr lang="en-US" sz="3400">
                <a:solidFill>
                  <a:srgbClr val="FFFFFF"/>
                </a:solidFill>
                <a:latin typeface="Poppins"/>
                <a:ea typeface="Poppins"/>
                <a:cs typeface="Poppins"/>
                <a:sym typeface="Poppins"/>
              </a:rPr>
              <a:t>📌</a:t>
            </a:r>
            <a:r>
              <a:rPr lang="en-US" b="true" sz="3400">
                <a:solidFill>
                  <a:srgbClr val="FFFFFF"/>
                </a:solidFill>
                <a:latin typeface="Poppins Bold"/>
                <a:ea typeface="Poppins Bold"/>
                <a:cs typeface="Poppins Bold"/>
                <a:sym typeface="Poppins Bold"/>
              </a:rPr>
              <a:t>Mitigating Prompt Injection Attacks:</a:t>
            </a:r>
          </a:p>
          <a:p>
            <a:pPr algn="l">
              <a:lnSpc>
                <a:spcPts val="4250"/>
              </a:lnSpc>
            </a:pPr>
            <a:r>
              <a:rPr lang="en-US" sz="3400">
                <a:solidFill>
                  <a:srgbClr val="FFFFFF"/>
                </a:solidFill>
                <a:latin typeface="Poppins"/>
                <a:ea typeface="Poppins"/>
                <a:cs typeface="Poppins"/>
                <a:sym typeface="Poppins"/>
              </a:rPr>
              <a:t>-Input Sanitization       -Contextual Awareness</a:t>
            </a:r>
          </a:p>
          <a:p>
            <a:pPr algn="l">
              <a:lnSpc>
                <a:spcPts val="4250"/>
              </a:lnSpc>
            </a:pPr>
            <a:r>
              <a:rPr lang="en-US" sz="3400">
                <a:solidFill>
                  <a:srgbClr val="FFFFFF"/>
                </a:solidFill>
                <a:latin typeface="Poppins"/>
                <a:ea typeface="Poppins"/>
                <a:cs typeface="Poppins"/>
                <a:sym typeface="Poppins"/>
              </a:rPr>
              <a:t>-Access Control           -Regular Testing</a:t>
            </a:r>
          </a:p>
        </p:txBody>
      </p:sp>
      <p:sp>
        <p:nvSpPr>
          <p:cNvPr name="TextBox 7" id="7"/>
          <p:cNvSpPr txBox="true"/>
          <p:nvPr/>
        </p:nvSpPr>
        <p:spPr>
          <a:xfrm rot="0">
            <a:off x="14469177" y="42191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8" id="8"/>
          <p:cNvSpPr/>
          <p:nvPr/>
        </p:nvSpPr>
        <p:spPr>
          <a:xfrm flipV="true">
            <a:off x="15289010" y="637798"/>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TextBox 9" id="9"/>
          <p:cNvSpPr txBox="true"/>
          <p:nvPr/>
        </p:nvSpPr>
        <p:spPr>
          <a:xfrm rot="0">
            <a:off x="1028700" y="1211191"/>
            <a:ext cx="12295454" cy="868680"/>
          </a:xfrm>
          <a:prstGeom prst="rect">
            <a:avLst/>
          </a:prstGeom>
        </p:spPr>
        <p:txBody>
          <a:bodyPr anchor="t" rtlCol="false" tIns="0" lIns="0" bIns="0" rIns="0">
            <a:spAutoFit/>
          </a:bodyPr>
          <a:lstStyle/>
          <a:p>
            <a:pPr algn="ctr">
              <a:lnSpc>
                <a:spcPts val="6719"/>
              </a:lnSpc>
              <a:spcBef>
                <a:spcPct val="0"/>
              </a:spcBef>
            </a:pPr>
            <a:r>
              <a:rPr lang="en-US" b="true" sz="4800">
                <a:solidFill>
                  <a:srgbClr val="FFFFFF"/>
                </a:solidFill>
                <a:latin typeface="Poppins Bold"/>
                <a:ea typeface="Poppins Bold"/>
                <a:cs typeface="Poppins Bold"/>
                <a:sym typeface="Poppins Bold"/>
              </a:rPr>
              <a:t>Pot</a:t>
            </a:r>
            <a:r>
              <a:rPr lang="en-US" b="true" sz="4800">
                <a:solidFill>
                  <a:srgbClr val="FFFFFF"/>
                </a:solidFill>
                <a:latin typeface="Poppins Bold"/>
                <a:ea typeface="Poppins Bold"/>
                <a:cs typeface="Poppins Bold"/>
                <a:sym typeface="Poppins Bold"/>
              </a:rPr>
              <a:t>ential Impacts &amp; Mitigating Attacks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05405" y="3000435"/>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grpSp>
        <p:nvGrpSpPr>
          <p:cNvPr name="Group 3" id="3"/>
          <p:cNvGrpSpPr/>
          <p:nvPr/>
        </p:nvGrpSpPr>
        <p:grpSpPr>
          <a:xfrm rot="0">
            <a:off x="-1547021" y="2384036"/>
            <a:ext cx="7662573" cy="9435211"/>
            <a:chOff x="0" y="0"/>
            <a:chExt cx="1187133" cy="1461761"/>
          </a:xfrm>
        </p:grpSpPr>
        <p:sp>
          <p:nvSpPr>
            <p:cNvPr name="Freeform 4" id="4"/>
            <p:cNvSpPr/>
            <p:nvPr/>
          </p:nvSpPr>
          <p:spPr>
            <a:xfrm flipH="true" flipV="false" rot="0">
              <a:off x="0" y="0"/>
              <a:ext cx="1187133" cy="1461761"/>
            </a:xfrm>
            <a:custGeom>
              <a:avLst/>
              <a:gdLst/>
              <a:ahLst/>
              <a:cxnLst/>
              <a:rect r="r" b="b" t="t" l="l"/>
              <a:pathLst>
                <a:path h="1461761" w="1187133">
                  <a:moveTo>
                    <a:pt x="238125" y="0"/>
                  </a:moveTo>
                  <a:lnTo>
                    <a:pt x="0" y="238125"/>
                  </a:lnTo>
                  <a:lnTo>
                    <a:pt x="0" y="1223636"/>
                  </a:lnTo>
                  <a:lnTo>
                    <a:pt x="238125" y="1461761"/>
                  </a:lnTo>
                  <a:lnTo>
                    <a:pt x="949008" y="1461761"/>
                  </a:lnTo>
                  <a:lnTo>
                    <a:pt x="1187133" y="1223636"/>
                  </a:lnTo>
                  <a:lnTo>
                    <a:pt x="1187133" y="238125"/>
                  </a:lnTo>
                  <a:lnTo>
                    <a:pt x="949008" y="0"/>
                  </a:lnTo>
                  <a:lnTo>
                    <a:pt x="238125" y="0"/>
                  </a:lnTo>
                  <a:close/>
                </a:path>
              </a:pathLst>
            </a:custGeom>
            <a:blipFill>
              <a:blip r:embed="rId3"/>
              <a:stretch>
                <a:fillRect l="-91142" t="-44725" r="-76332" b="0"/>
              </a:stretch>
            </a:blipFill>
          </p:spPr>
        </p:sp>
      </p:grpSp>
      <p:grpSp>
        <p:nvGrpSpPr>
          <p:cNvPr name="Group 5" id="5"/>
          <p:cNvGrpSpPr/>
          <p:nvPr/>
        </p:nvGrpSpPr>
        <p:grpSpPr>
          <a:xfrm rot="0">
            <a:off x="5852152" y="1767637"/>
            <a:ext cx="1232797" cy="123279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9FF">
                    <a:alpha val="100000"/>
                  </a:srgbClr>
                </a:gs>
                <a:gs pos="100000">
                  <a:srgbClr val="9468FF">
                    <a:alpha val="100000"/>
                  </a:srgbClr>
                </a:gs>
              </a:gsLst>
              <a:path path="circle">
                <a:fillToRect l="0" r="100000" t="0" b="100000"/>
              </a:path>
              <a:tileRect r="0" l="-100000" b="0" t="-100000"/>
            </a:gra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8" id="8"/>
          <p:cNvSpPr txBox="true"/>
          <p:nvPr/>
        </p:nvSpPr>
        <p:spPr>
          <a:xfrm rot="0">
            <a:off x="484180" y="39837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9" id="9"/>
          <p:cNvSpPr/>
          <p:nvPr/>
        </p:nvSpPr>
        <p:spPr>
          <a:xfrm flipV="true">
            <a:off x="1304013" y="614257"/>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TextBox 10" id="10"/>
          <p:cNvSpPr txBox="true"/>
          <p:nvPr/>
        </p:nvSpPr>
        <p:spPr>
          <a:xfrm rot="0">
            <a:off x="7387366" y="1558087"/>
            <a:ext cx="9333550" cy="2614789"/>
          </a:xfrm>
          <a:prstGeom prst="rect">
            <a:avLst/>
          </a:prstGeom>
        </p:spPr>
        <p:txBody>
          <a:bodyPr anchor="t" rtlCol="false" tIns="0" lIns="0" bIns="0" rIns="0">
            <a:spAutoFit/>
          </a:bodyPr>
          <a:lstStyle/>
          <a:p>
            <a:pPr algn="ctr">
              <a:lnSpc>
                <a:spcPts val="10227"/>
              </a:lnSpc>
              <a:spcBef>
                <a:spcPct val="0"/>
              </a:spcBef>
            </a:pPr>
            <a:r>
              <a:rPr lang="en-US" b="true" sz="7305">
                <a:solidFill>
                  <a:srgbClr val="FFFFFF"/>
                </a:solidFill>
                <a:latin typeface="Poppins Bold"/>
                <a:ea typeface="Poppins Bold"/>
                <a:cs typeface="Poppins Bold"/>
                <a:sym typeface="Poppins Bold"/>
              </a:rPr>
              <a:t>Security and Privacy Concerns</a:t>
            </a:r>
          </a:p>
        </p:txBody>
      </p:sp>
      <p:sp>
        <p:nvSpPr>
          <p:cNvPr name="TextBox 11" id="11"/>
          <p:cNvSpPr txBox="true"/>
          <p:nvPr/>
        </p:nvSpPr>
        <p:spPr>
          <a:xfrm rot="0">
            <a:off x="7668975" y="5539859"/>
            <a:ext cx="9051941" cy="3018790"/>
          </a:xfrm>
          <a:prstGeom prst="rect">
            <a:avLst/>
          </a:prstGeom>
        </p:spPr>
        <p:txBody>
          <a:bodyPr anchor="t" rtlCol="false" tIns="0" lIns="0" bIns="0" rIns="0">
            <a:spAutoFit/>
          </a:bodyPr>
          <a:lstStyle/>
          <a:p>
            <a:pPr algn="ctr">
              <a:lnSpc>
                <a:spcPts val="4760"/>
              </a:lnSpc>
              <a:spcBef>
                <a:spcPct val="0"/>
              </a:spcBef>
            </a:pPr>
            <a:r>
              <a:rPr lang="en-US" sz="3400">
                <a:solidFill>
                  <a:srgbClr val="FFFFFF"/>
                </a:solidFill>
                <a:latin typeface="Poppins"/>
                <a:ea typeface="Poppins"/>
                <a:cs typeface="Poppins"/>
                <a:sym typeface="Poppins"/>
              </a:rPr>
              <a:t>Security and privacy concerns in AI arise from the vast amount of personal data these systems process, potentially leading to unauthorized access, misuse, or exploitation.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405648" y="5970428"/>
            <a:ext cx="5290505" cy="5290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6025195" y="-6789202"/>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sp>
        <p:nvSpPr>
          <p:cNvPr name="TextBox 6" id="6"/>
          <p:cNvSpPr txBox="true"/>
          <p:nvPr/>
        </p:nvSpPr>
        <p:spPr>
          <a:xfrm rot="0">
            <a:off x="1028700" y="3180715"/>
            <a:ext cx="14696543" cy="6496685"/>
          </a:xfrm>
          <a:prstGeom prst="rect">
            <a:avLst/>
          </a:prstGeom>
        </p:spPr>
        <p:txBody>
          <a:bodyPr anchor="t" rtlCol="false" tIns="0" lIns="0" bIns="0" rIns="0">
            <a:spAutoFit/>
          </a:bodyPr>
          <a:lstStyle/>
          <a:p>
            <a:pPr algn="l">
              <a:lnSpc>
                <a:spcPts val="3400"/>
              </a:lnSpc>
            </a:pPr>
            <a:r>
              <a:rPr lang="en-US" sz="3400" b="true">
                <a:solidFill>
                  <a:srgbClr val="FFFFFF"/>
                </a:solidFill>
                <a:latin typeface="Poppins Bold"/>
                <a:ea typeface="Poppins Bold"/>
                <a:cs typeface="Poppins Bold"/>
                <a:sym typeface="Poppins Bold"/>
              </a:rPr>
              <a:t>📌</a:t>
            </a:r>
            <a:r>
              <a:rPr lang="en-US" b="true" sz="3400">
                <a:solidFill>
                  <a:srgbClr val="FFFFFF"/>
                </a:solidFill>
                <a:latin typeface="Poppins Bold"/>
                <a:ea typeface="Poppins Bold"/>
                <a:cs typeface="Poppins Bold"/>
                <a:sym typeface="Poppins Bold"/>
              </a:rPr>
              <a:t>Profiling and Data Misuse:</a:t>
            </a:r>
            <a:r>
              <a:rPr lang="en-US" sz="3400">
                <a:solidFill>
                  <a:srgbClr val="FFFFFF"/>
                </a:solidFill>
                <a:latin typeface="Poppins"/>
                <a:ea typeface="Poppins"/>
                <a:cs typeface="Poppins"/>
                <a:sym typeface="Poppins"/>
              </a:rPr>
              <a:t> AI systems can create detailed profiles of individuals, leading to privacy violations. These profiles can be misused for targeted marketing, surveillance, or discriminatory practices.</a:t>
            </a:r>
          </a:p>
          <a:p>
            <a:pPr algn="l">
              <a:lnSpc>
                <a:spcPts val="3400"/>
              </a:lnSpc>
            </a:pPr>
          </a:p>
          <a:p>
            <a:pPr algn="l">
              <a:lnSpc>
                <a:spcPts val="3400"/>
              </a:lnSpc>
            </a:pPr>
            <a:r>
              <a:rPr lang="en-US" sz="3400">
                <a:solidFill>
                  <a:srgbClr val="FFFFFF"/>
                </a:solidFill>
                <a:latin typeface="Poppins"/>
                <a:ea typeface="Poppins"/>
                <a:cs typeface="Poppins"/>
                <a:sym typeface="Poppins"/>
              </a:rPr>
              <a:t>📌</a:t>
            </a:r>
            <a:r>
              <a:rPr lang="en-US" b="true" sz="3400">
                <a:solidFill>
                  <a:srgbClr val="FFFFFF"/>
                </a:solidFill>
                <a:latin typeface="Poppins Bold"/>
                <a:ea typeface="Poppins Bold"/>
                <a:cs typeface="Poppins Bold"/>
                <a:sym typeface="Poppins Bold"/>
              </a:rPr>
              <a:t>Invasive Tracking</a:t>
            </a:r>
            <a:r>
              <a:rPr lang="en-US" sz="3400">
                <a:solidFill>
                  <a:srgbClr val="FFFFFF"/>
                </a:solidFill>
                <a:latin typeface="Poppins"/>
                <a:ea typeface="Poppins"/>
                <a:cs typeface="Poppins"/>
                <a:sym typeface="Poppins"/>
              </a:rPr>
              <a:t>: AI tools can track individuals across platforms, compromising personal privacy.</a:t>
            </a:r>
          </a:p>
          <a:p>
            <a:pPr algn="l">
              <a:lnSpc>
                <a:spcPts val="3400"/>
              </a:lnSpc>
            </a:pPr>
          </a:p>
          <a:p>
            <a:pPr algn="l">
              <a:lnSpc>
                <a:spcPts val="3400"/>
              </a:lnSpc>
            </a:pPr>
            <a:r>
              <a:rPr lang="en-US" sz="3400">
                <a:solidFill>
                  <a:srgbClr val="FFFFFF"/>
                </a:solidFill>
                <a:latin typeface="Poppins"/>
                <a:ea typeface="Poppins"/>
                <a:cs typeface="Poppins"/>
                <a:sym typeface="Poppins"/>
              </a:rPr>
              <a:t>📌</a:t>
            </a:r>
            <a:r>
              <a:rPr lang="en-US" b="true" sz="3400">
                <a:solidFill>
                  <a:srgbClr val="FFFFFF"/>
                </a:solidFill>
                <a:latin typeface="Poppins Bold"/>
                <a:ea typeface="Poppins Bold"/>
                <a:cs typeface="Poppins Bold"/>
                <a:sym typeface="Poppins Bold"/>
              </a:rPr>
              <a:t>Surveillance Risks:</a:t>
            </a:r>
            <a:r>
              <a:rPr lang="en-US" sz="3400">
                <a:solidFill>
                  <a:srgbClr val="FFFFFF"/>
                </a:solidFill>
                <a:latin typeface="Poppins"/>
                <a:ea typeface="Poppins"/>
                <a:cs typeface="Poppins"/>
                <a:sym typeface="Poppins"/>
              </a:rPr>
              <a:t> AI-powered surveillance technologies increase the risk of mass data collection and surveillance without consent.</a:t>
            </a:r>
          </a:p>
          <a:p>
            <a:pPr algn="l">
              <a:lnSpc>
                <a:spcPts val="3400"/>
              </a:lnSpc>
            </a:pPr>
          </a:p>
          <a:p>
            <a:pPr algn="l">
              <a:lnSpc>
                <a:spcPts val="3400"/>
              </a:lnSpc>
            </a:pPr>
            <a:r>
              <a:rPr lang="en-US" sz="3400">
                <a:solidFill>
                  <a:srgbClr val="FFFFFF"/>
                </a:solidFill>
                <a:latin typeface="Poppins"/>
                <a:ea typeface="Poppins"/>
                <a:cs typeface="Poppins"/>
                <a:sym typeface="Poppins"/>
              </a:rPr>
              <a:t>📌</a:t>
            </a:r>
            <a:r>
              <a:rPr lang="en-US" b="true" sz="3400">
                <a:solidFill>
                  <a:srgbClr val="FFFFFF"/>
                </a:solidFill>
                <a:latin typeface="Poppins Bold"/>
                <a:ea typeface="Poppins Bold"/>
                <a:cs typeface="Poppins Bold"/>
                <a:sym typeface="Poppins Bold"/>
              </a:rPr>
              <a:t>Bias and Discrimination:</a:t>
            </a:r>
            <a:r>
              <a:rPr lang="en-US" sz="3400">
                <a:solidFill>
                  <a:srgbClr val="FFFFFF"/>
                </a:solidFill>
                <a:latin typeface="Poppins"/>
                <a:ea typeface="Poppins"/>
                <a:cs typeface="Poppins"/>
                <a:sym typeface="Poppins"/>
              </a:rPr>
              <a:t> AI systems trained on biased data can perpetuate unfair treatment, leading to privacy violations for specific groups.</a:t>
            </a:r>
          </a:p>
        </p:txBody>
      </p:sp>
      <p:sp>
        <p:nvSpPr>
          <p:cNvPr name="TextBox 7" id="7"/>
          <p:cNvSpPr txBox="true"/>
          <p:nvPr/>
        </p:nvSpPr>
        <p:spPr>
          <a:xfrm rot="0">
            <a:off x="14469177" y="42191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8" id="8"/>
          <p:cNvSpPr/>
          <p:nvPr/>
        </p:nvSpPr>
        <p:spPr>
          <a:xfrm flipV="true">
            <a:off x="15289010" y="637798"/>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TextBox 9" id="9"/>
          <p:cNvSpPr txBox="true"/>
          <p:nvPr/>
        </p:nvSpPr>
        <p:spPr>
          <a:xfrm rot="0">
            <a:off x="1028700" y="1211191"/>
            <a:ext cx="10977209" cy="868680"/>
          </a:xfrm>
          <a:prstGeom prst="rect">
            <a:avLst/>
          </a:prstGeom>
        </p:spPr>
        <p:txBody>
          <a:bodyPr anchor="t" rtlCol="false" tIns="0" lIns="0" bIns="0" rIns="0">
            <a:spAutoFit/>
          </a:bodyPr>
          <a:lstStyle/>
          <a:p>
            <a:pPr algn="ctr">
              <a:lnSpc>
                <a:spcPts val="6719"/>
              </a:lnSpc>
              <a:spcBef>
                <a:spcPct val="0"/>
              </a:spcBef>
            </a:pPr>
            <a:r>
              <a:rPr lang="en-US" b="true" sz="4800">
                <a:solidFill>
                  <a:srgbClr val="FFFFFF"/>
                </a:solidFill>
                <a:latin typeface="Poppins Bold"/>
                <a:ea typeface="Poppins Bold"/>
                <a:cs typeface="Poppins Bold"/>
                <a:sym typeface="Poppins Bold"/>
              </a:rPr>
              <a:t>N</a:t>
            </a:r>
            <a:r>
              <a:rPr lang="en-US" b="true" sz="4800">
                <a:solidFill>
                  <a:srgbClr val="FFFFFF"/>
                </a:solidFill>
                <a:latin typeface="Poppins Bold"/>
                <a:ea typeface="Poppins Bold"/>
                <a:cs typeface="Poppins Bold"/>
                <a:sym typeface="Poppins Bold"/>
              </a:rPr>
              <a:t>ew Privacy Harms Arising from AI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817930" y="-5320354"/>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grpSp>
        <p:nvGrpSpPr>
          <p:cNvPr name="Group 3" id="3"/>
          <p:cNvGrpSpPr/>
          <p:nvPr/>
        </p:nvGrpSpPr>
        <p:grpSpPr>
          <a:xfrm rot="0">
            <a:off x="12136526" y="2340283"/>
            <a:ext cx="8221085" cy="9435211"/>
            <a:chOff x="0" y="0"/>
            <a:chExt cx="1273661" cy="1461761"/>
          </a:xfrm>
        </p:grpSpPr>
        <p:sp>
          <p:nvSpPr>
            <p:cNvPr name="Freeform 4" id="4"/>
            <p:cNvSpPr/>
            <p:nvPr/>
          </p:nvSpPr>
          <p:spPr>
            <a:xfrm flipH="false" flipV="false" rot="0">
              <a:off x="0" y="0"/>
              <a:ext cx="1273661" cy="1461761"/>
            </a:xfrm>
            <a:custGeom>
              <a:avLst/>
              <a:gdLst/>
              <a:ahLst/>
              <a:cxnLst/>
              <a:rect r="r" b="b" t="t" l="l"/>
              <a:pathLst>
                <a:path h="1461761" w="1273661">
                  <a:moveTo>
                    <a:pt x="1035536" y="0"/>
                  </a:moveTo>
                  <a:lnTo>
                    <a:pt x="1273661" y="238125"/>
                  </a:lnTo>
                  <a:lnTo>
                    <a:pt x="1273661" y="1223636"/>
                  </a:lnTo>
                  <a:lnTo>
                    <a:pt x="1035536" y="1461761"/>
                  </a:lnTo>
                  <a:lnTo>
                    <a:pt x="238125" y="1461761"/>
                  </a:lnTo>
                  <a:lnTo>
                    <a:pt x="0" y="1223636"/>
                  </a:lnTo>
                  <a:lnTo>
                    <a:pt x="0" y="238125"/>
                  </a:lnTo>
                  <a:lnTo>
                    <a:pt x="238125" y="0"/>
                  </a:lnTo>
                  <a:lnTo>
                    <a:pt x="1035536" y="0"/>
                  </a:lnTo>
                  <a:close/>
                </a:path>
              </a:pathLst>
            </a:custGeom>
            <a:blipFill>
              <a:blip r:embed="rId3"/>
              <a:stretch>
                <a:fillRect l="-80737" t="0" r="0" b="0"/>
              </a:stretch>
            </a:blipFill>
          </p:spPr>
        </p:sp>
      </p:grpSp>
      <p:grpSp>
        <p:nvGrpSpPr>
          <p:cNvPr name="Group 5" id="5"/>
          <p:cNvGrpSpPr/>
          <p:nvPr/>
        </p:nvGrpSpPr>
        <p:grpSpPr>
          <a:xfrm rot="0">
            <a:off x="9975275" y="2184636"/>
            <a:ext cx="1310402" cy="131040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9FF">
                    <a:alpha val="100000"/>
                  </a:srgbClr>
                </a:gs>
                <a:gs pos="100000">
                  <a:srgbClr val="9468FF">
                    <a:alpha val="100000"/>
                  </a:srgbClr>
                </a:gs>
              </a:gsLst>
              <a:path path="circle">
                <a:fillToRect l="0" r="100000" t="0" b="100000"/>
              </a:path>
              <a:tileRect r="0" l="-100000" b="0" t="-100000"/>
            </a:gra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8" id="8"/>
          <p:cNvSpPr txBox="true"/>
          <p:nvPr/>
        </p:nvSpPr>
        <p:spPr>
          <a:xfrm rot="0">
            <a:off x="1489397" y="5196069"/>
            <a:ext cx="9333550" cy="3618865"/>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Poppins"/>
                <a:ea typeface="Poppins"/>
                <a:cs typeface="Poppins"/>
                <a:sym typeface="Poppins"/>
              </a:rPr>
              <a:t>AI systems can reflect human biases from </a:t>
            </a:r>
            <a:r>
              <a:rPr lang="en-US" b="true" sz="3399">
                <a:solidFill>
                  <a:srgbClr val="FFFFFF"/>
                </a:solidFill>
                <a:latin typeface="Poppins Bold"/>
                <a:ea typeface="Poppins Bold"/>
                <a:cs typeface="Poppins Bold"/>
                <a:sym typeface="Poppins Bold"/>
              </a:rPr>
              <a:t>training data</a:t>
            </a:r>
            <a:r>
              <a:rPr lang="en-US" sz="3399">
                <a:solidFill>
                  <a:srgbClr val="FFFFFF"/>
                </a:solidFill>
                <a:latin typeface="Poppins"/>
                <a:ea typeface="Poppins"/>
                <a:cs typeface="Poppins"/>
                <a:sym typeface="Poppins"/>
              </a:rPr>
              <a:t>, </a:t>
            </a:r>
            <a:r>
              <a:rPr lang="en-US" b="true" sz="3399">
                <a:solidFill>
                  <a:srgbClr val="FFFFFF"/>
                </a:solidFill>
                <a:latin typeface="Poppins Bold"/>
                <a:ea typeface="Poppins Bold"/>
                <a:cs typeface="Poppins Bold"/>
                <a:sym typeface="Poppins Bold"/>
              </a:rPr>
              <a:t>algorithms</a:t>
            </a:r>
            <a:r>
              <a:rPr lang="en-US" sz="3399">
                <a:solidFill>
                  <a:srgbClr val="FFFFFF"/>
                </a:solidFill>
                <a:latin typeface="Poppins"/>
                <a:ea typeface="Poppins"/>
                <a:cs typeface="Poppins"/>
                <a:sym typeface="Poppins"/>
              </a:rPr>
              <a:t>, or </a:t>
            </a:r>
            <a:r>
              <a:rPr lang="en-US" b="true" sz="3399">
                <a:solidFill>
                  <a:srgbClr val="FFFFFF"/>
                </a:solidFill>
                <a:latin typeface="Poppins Bold"/>
                <a:ea typeface="Poppins Bold"/>
                <a:cs typeface="Poppins Bold"/>
                <a:sym typeface="Poppins Bold"/>
              </a:rPr>
              <a:t>system design</a:t>
            </a:r>
            <a:r>
              <a:rPr lang="en-US" sz="3399">
                <a:solidFill>
                  <a:srgbClr val="FFFFFF"/>
                </a:solidFill>
                <a:latin typeface="Poppins"/>
                <a:ea typeface="Poppins"/>
                <a:cs typeface="Poppins"/>
                <a:sym typeface="Poppins"/>
              </a:rPr>
              <a:t>, leading to unfair outcomes. These biases can perpetuate societal prejudices, especially in areas dependent on judgement of human traits.</a:t>
            </a:r>
          </a:p>
        </p:txBody>
      </p:sp>
      <p:sp>
        <p:nvSpPr>
          <p:cNvPr name="TextBox 9" id="9"/>
          <p:cNvSpPr txBox="true"/>
          <p:nvPr/>
        </p:nvSpPr>
        <p:spPr>
          <a:xfrm rot="0">
            <a:off x="1296926" y="1676949"/>
            <a:ext cx="9333550" cy="2614789"/>
          </a:xfrm>
          <a:prstGeom prst="rect">
            <a:avLst/>
          </a:prstGeom>
        </p:spPr>
        <p:txBody>
          <a:bodyPr anchor="t" rtlCol="false" tIns="0" lIns="0" bIns="0" rIns="0">
            <a:spAutoFit/>
          </a:bodyPr>
          <a:lstStyle/>
          <a:p>
            <a:pPr algn="ctr">
              <a:lnSpc>
                <a:spcPts val="10227"/>
              </a:lnSpc>
            </a:pPr>
            <a:r>
              <a:rPr lang="en-US" sz="7305" b="true">
                <a:solidFill>
                  <a:srgbClr val="FFFFFF"/>
                </a:solidFill>
                <a:latin typeface="Poppins Bold"/>
                <a:ea typeface="Poppins Bold"/>
                <a:cs typeface="Poppins Bold"/>
                <a:sym typeface="Poppins Bold"/>
              </a:rPr>
              <a:t>AI Bias and </a:t>
            </a:r>
          </a:p>
          <a:p>
            <a:pPr algn="ctr">
              <a:lnSpc>
                <a:spcPts val="10227"/>
              </a:lnSpc>
              <a:spcBef>
                <a:spcPct val="0"/>
              </a:spcBef>
            </a:pPr>
            <a:r>
              <a:rPr lang="en-US" b="true" sz="7305">
                <a:solidFill>
                  <a:srgbClr val="FFFFFF"/>
                </a:solidFill>
                <a:latin typeface="Poppins Bold"/>
                <a:ea typeface="Poppins Bold"/>
                <a:cs typeface="Poppins Bold"/>
                <a:sym typeface="Poppins Bold"/>
              </a:rPr>
              <a:t>Fairness</a:t>
            </a:r>
          </a:p>
        </p:txBody>
      </p:sp>
      <p:sp>
        <p:nvSpPr>
          <p:cNvPr name="TextBox 10" id="10"/>
          <p:cNvSpPr txBox="true"/>
          <p:nvPr/>
        </p:nvSpPr>
        <p:spPr>
          <a:xfrm rot="0">
            <a:off x="14469177" y="42191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11" id="11"/>
          <p:cNvSpPr/>
          <p:nvPr/>
        </p:nvSpPr>
        <p:spPr>
          <a:xfrm flipV="true">
            <a:off x="15289010" y="637798"/>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025195" y="-6789202"/>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sp>
        <p:nvSpPr>
          <p:cNvPr name="TextBox 3" id="3"/>
          <p:cNvSpPr txBox="true"/>
          <p:nvPr/>
        </p:nvSpPr>
        <p:spPr>
          <a:xfrm rot="0">
            <a:off x="14469177" y="42191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4" id="4"/>
          <p:cNvSpPr/>
          <p:nvPr/>
        </p:nvSpPr>
        <p:spPr>
          <a:xfrm flipV="true">
            <a:off x="15289010" y="637798"/>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grpSp>
        <p:nvGrpSpPr>
          <p:cNvPr name="Group 5" id="5"/>
          <p:cNvGrpSpPr/>
          <p:nvPr/>
        </p:nvGrpSpPr>
        <p:grpSpPr>
          <a:xfrm rot="0">
            <a:off x="15405648" y="5970428"/>
            <a:ext cx="5290505" cy="529050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Freeform 8" id="8"/>
          <p:cNvSpPr/>
          <p:nvPr/>
        </p:nvSpPr>
        <p:spPr>
          <a:xfrm flipH="false" flipV="false" rot="0">
            <a:off x="4883935" y="2327023"/>
            <a:ext cx="8466004" cy="5669199"/>
          </a:xfrm>
          <a:custGeom>
            <a:avLst/>
            <a:gdLst/>
            <a:ahLst/>
            <a:cxnLst/>
            <a:rect r="r" b="b" t="t" l="l"/>
            <a:pathLst>
              <a:path h="5669199" w="8466004">
                <a:moveTo>
                  <a:pt x="0" y="0"/>
                </a:moveTo>
                <a:lnTo>
                  <a:pt x="8466004" y="0"/>
                </a:lnTo>
                <a:lnTo>
                  <a:pt x="8466004" y="5669199"/>
                </a:lnTo>
                <a:lnTo>
                  <a:pt x="0" y="5669199"/>
                </a:lnTo>
                <a:lnTo>
                  <a:pt x="0" y="0"/>
                </a:lnTo>
                <a:close/>
              </a:path>
            </a:pathLst>
          </a:custGeom>
          <a:blipFill>
            <a:blip r:embed="rId3"/>
            <a:stretch>
              <a:fillRect l="0" t="0" r="0" b="0"/>
            </a:stretch>
          </a:blipFill>
        </p:spPr>
      </p:sp>
      <p:sp>
        <p:nvSpPr>
          <p:cNvPr name="TextBox 9" id="9"/>
          <p:cNvSpPr txBox="true"/>
          <p:nvPr/>
        </p:nvSpPr>
        <p:spPr>
          <a:xfrm rot="0">
            <a:off x="5622947" y="8035290"/>
            <a:ext cx="7042105"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Model trained on dataset biased for White individuals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025195" y="-6789202"/>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sp>
        <p:nvSpPr>
          <p:cNvPr name="TextBox 3" id="3"/>
          <p:cNvSpPr txBox="true"/>
          <p:nvPr/>
        </p:nvSpPr>
        <p:spPr>
          <a:xfrm rot="0">
            <a:off x="14469177" y="421916"/>
            <a:ext cx="3600170" cy="932150"/>
          </a:xfrm>
          <a:prstGeom prst="rect">
            <a:avLst/>
          </a:prstGeom>
        </p:spPr>
        <p:txBody>
          <a:bodyPr anchor="t" rtlCol="false" tIns="0" lIns="0" bIns="0" rIns="0">
            <a:spAutoFit/>
          </a:bodyPr>
          <a:lstStyle/>
          <a:p>
            <a:pPr algn="just" marL="0" indent="0" lvl="0">
              <a:lnSpc>
                <a:spcPts val="3544"/>
              </a:lnSpc>
            </a:pPr>
            <a:r>
              <a:rPr lang="en-US" b="true" sz="3165">
                <a:solidFill>
                  <a:srgbClr val="FFFFFF"/>
                </a:solidFill>
                <a:latin typeface="Poppins Bold"/>
                <a:ea typeface="Poppins Bold"/>
                <a:cs typeface="Poppins Bold"/>
                <a:sym typeface="Poppins Bold"/>
              </a:rPr>
              <a:t>AI                      Safety and Ethics</a:t>
            </a:r>
          </a:p>
        </p:txBody>
      </p:sp>
      <p:sp>
        <p:nvSpPr>
          <p:cNvPr name="AutoShape 4" id="4"/>
          <p:cNvSpPr/>
          <p:nvPr/>
        </p:nvSpPr>
        <p:spPr>
          <a:xfrm flipV="true">
            <a:off x="15289010" y="637798"/>
            <a:ext cx="1960504" cy="6383"/>
          </a:xfrm>
          <a:prstGeom prst="line">
            <a:avLst/>
          </a:prstGeom>
          <a:ln cap="flat" w="19050">
            <a:gradFill>
              <a:gsLst>
                <a:gs pos="0">
                  <a:srgbClr val="FFFFFF">
                    <a:alpha val="100000"/>
                  </a:srgbClr>
                </a:gs>
                <a:gs pos="100000">
                  <a:srgbClr val="D4D2D2">
                    <a:alpha val="100000"/>
                  </a:srgbClr>
                </a:gs>
              </a:gsLst>
              <a:lin ang="0"/>
            </a:gradFill>
            <a:prstDash val="solid"/>
            <a:headEnd type="none" len="sm" w="sm"/>
            <a:tailEnd type="none" len="sm" w="sm"/>
          </a:ln>
        </p:spPr>
      </p:sp>
      <p:sp>
        <p:nvSpPr>
          <p:cNvPr name="Freeform 5" id="5"/>
          <p:cNvSpPr/>
          <p:nvPr/>
        </p:nvSpPr>
        <p:spPr>
          <a:xfrm flipH="false" flipV="false" rot="0">
            <a:off x="8566235" y="2082284"/>
            <a:ext cx="9032119" cy="3308014"/>
          </a:xfrm>
          <a:custGeom>
            <a:avLst/>
            <a:gdLst/>
            <a:ahLst/>
            <a:cxnLst/>
            <a:rect r="r" b="b" t="t" l="l"/>
            <a:pathLst>
              <a:path h="3308014" w="9032119">
                <a:moveTo>
                  <a:pt x="0" y="0"/>
                </a:moveTo>
                <a:lnTo>
                  <a:pt x="9032119" y="0"/>
                </a:lnTo>
                <a:lnTo>
                  <a:pt x="9032119" y="3308014"/>
                </a:lnTo>
                <a:lnTo>
                  <a:pt x="0" y="3308014"/>
                </a:lnTo>
                <a:lnTo>
                  <a:pt x="0" y="0"/>
                </a:lnTo>
                <a:close/>
              </a:path>
            </a:pathLst>
          </a:custGeom>
          <a:blipFill>
            <a:blip r:embed="rId3"/>
            <a:stretch>
              <a:fillRect l="0" t="0" r="0" b="0"/>
            </a:stretch>
          </a:blipFill>
        </p:spPr>
      </p:sp>
      <p:sp>
        <p:nvSpPr>
          <p:cNvPr name="Freeform 6" id="6"/>
          <p:cNvSpPr/>
          <p:nvPr/>
        </p:nvSpPr>
        <p:spPr>
          <a:xfrm flipH="false" flipV="false" rot="0">
            <a:off x="7412771" y="6818876"/>
            <a:ext cx="9032119" cy="2439424"/>
          </a:xfrm>
          <a:custGeom>
            <a:avLst/>
            <a:gdLst/>
            <a:ahLst/>
            <a:cxnLst/>
            <a:rect r="r" b="b" t="t" l="l"/>
            <a:pathLst>
              <a:path h="2439424" w="9032119">
                <a:moveTo>
                  <a:pt x="0" y="0"/>
                </a:moveTo>
                <a:lnTo>
                  <a:pt x="9032119" y="0"/>
                </a:lnTo>
                <a:lnTo>
                  <a:pt x="9032119" y="2439424"/>
                </a:lnTo>
                <a:lnTo>
                  <a:pt x="0" y="2439424"/>
                </a:lnTo>
                <a:lnTo>
                  <a:pt x="0" y="0"/>
                </a:lnTo>
                <a:close/>
              </a:path>
            </a:pathLst>
          </a:custGeom>
          <a:blipFill>
            <a:blip r:embed="rId4"/>
            <a:stretch>
              <a:fillRect l="0" t="-48565" r="0" b="0"/>
            </a:stretch>
          </a:blipFill>
        </p:spPr>
      </p:sp>
      <p:sp>
        <p:nvSpPr>
          <p:cNvPr name="Freeform 7" id="7"/>
          <p:cNvSpPr/>
          <p:nvPr/>
        </p:nvSpPr>
        <p:spPr>
          <a:xfrm flipH="false" flipV="false" rot="0">
            <a:off x="188321" y="3019421"/>
            <a:ext cx="9907250" cy="5231028"/>
          </a:xfrm>
          <a:custGeom>
            <a:avLst/>
            <a:gdLst/>
            <a:ahLst/>
            <a:cxnLst/>
            <a:rect r="r" b="b" t="t" l="l"/>
            <a:pathLst>
              <a:path h="5231028" w="9907250">
                <a:moveTo>
                  <a:pt x="0" y="0"/>
                </a:moveTo>
                <a:lnTo>
                  <a:pt x="9907250" y="0"/>
                </a:lnTo>
                <a:lnTo>
                  <a:pt x="9907250" y="5231028"/>
                </a:lnTo>
                <a:lnTo>
                  <a:pt x="0" y="5231028"/>
                </a:lnTo>
                <a:lnTo>
                  <a:pt x="0" y="0"/>
                </a:lnTo>
                <a:close/>
              </a:path>
            </a:pathLst>
          </a:custGeom>
          <a:blipFill>
            <a:blip r:embed="rId5"/>
            <a:stretch>
              <a:fillRect l="0" t="0" r="0" b="0"/>
            </a:stretch>
          </a:blipFill>
        </p:spPr>
      </p:sp>
      <p:sp>
        <p:nvSpPr>
          <p:cNvPr name="TextBox 8" id="8"/>
          <p:cNvSpPr txBox="true"/>
          <p:nvPr/>
        </p:nvSpPr>
        <p:spPr>
          <a:xfrm rot="0">
            <a:off x="188321" y="2254098"/>
            <a:ext cx="7042105"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Getting Information from sources</a:t>
            </a:r>
          </a:p>
        </p:txBody>
      </p:sp>
      <p:sp>
        <p:nvSpPr>
          <p:cNvPr name="TextBox 9" id="9"/>
          <p:cNvSpPr txBox="true"/>
          <p:nvPr/>
        </p:nvSpPr>
        <p:spPr>
          <a:xfrm rot="0">
            <a:off x="8566235" y="1287391"/>
            <a:ext cx="2687189"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Uncensored</a:t>
            </a:r>
          </a:p>
        </p:txBody>
      </p:sp>
      <p:sp>
        <p:nvSpPr>
          <p:cNvPr name="TextBox 10" id="10"/>
          <p:cNvSpPr txBox="true"/>
          <p:nvPr/>
        </p:nvSpPr>
        <p:spPr>
          <a:xfrm rot="0">
            <a:off x="14135546" y="6047523"/>
            <a:ext cx="2309344"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Censored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DAGiVgl4Tio</dc:identifier>
  <dcterms:modified xsi:type="dcterms:W3CDTF">2011-08-01T06:04:30Z</dcterms:modified>
  <cp:revision>1</cp:revision>
  <dc:title>AI in Cybersecurity</dc:title>
</cp:coreProperties>
</file>